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33" r:id="rId2"/>
    <p:sldId id="334" r:id="rId3"/>
    <p:sldId id="312" r:id="rId4"/>
    <p:sldId id="311" r:id="rId5"/>
    <p:sldId id="315" r:id="rId6"/>
    <p:sldId id="308" r:id="rId7"/>
    <p:sldId id="307" r:id="rId8"/>
    <p:sldId id="309" r:id="rId9"/>
    <p:sldId id="325" r:id="rId10"/>
    <p:sldId id="296" r:id="rId11"/>
    <p:sldId id="298" r:id="rId12"/>
    <p:sldId id="281" r:id="rId13"/>
    <p:sldId id="306" r:id="rId14"/>
    <p:sldId id="328" r:id="rId15"/>
    <p:sldId id="302" r:id="rId16"/>
    <p:sldId id="300" r:id="rId17"/>
    <p:sldId id="326" r:id="rId18"/>
    <p:sldId id="310" r:id="rId19"/>
    <p:sldId id="322" r:id="rId20"/>
    <p:sldId id="323" r:id="rId21"/>
    <p:sldId id="320" r:id="rId22"/>
    <p:sldId id="297" r:id="rId23"/>
    <p:sldId id="330" r:id="rId24"/>
    <p:sldId id="277" r:id="rId25"/>
    <p:sldId id="316" r:id="rId26"/>
  </p:sldIdLst>
  <p:sldSz cx="9144000" cy="6858000" type="screen4x3"/>
  <p:notesSz cx="7023100" cy="93091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7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7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4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FF"/>
    <a:srgbClr val="0635CA"/>
    <a:srgbClr val="117404"/>
    <a:srgbClr val="CA6306"/>
    <a:srgbClr val="A70505"/>
    <a:srgbClr val="7F7F7F"/>
    <a:srgbClr val="0000FF"/>
    <a:srgbClr val="AF5605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5701" autoAdjust="0"/>
    <p:restoredTop sz="92308" autoAdjust="0"/>
  </p:normalViewPr>
  <p:slideViewPr>
    <p:cSldViewPr snapToGrid="0" showGuides="1">
      <p:cViewPr>
        <p:scale>
          <a:sx n="75" d="100"/>
          <a:sy n="75" d="100"/>
        </p:scale>
        <p:origin x="-510" y="-366"/>
      </p:cViewPr>
      <p:guideLst>
        <p:guide orient="horz" pos="2172"/>
        <p:guide pos="2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../media/image70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12" Type="http://schemas.openxmlformats.org/officeDocument/2006/relationships/image" Target="../media/image69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11" Type="http://schemas.openxmlformats.org/officeDocument/2006/relationships/image" Target="../media/image68.wmf"/><Relationship Id="rId5" Type="http://schemas.openxmlformats.org/officeDocument/2006/relationships/image" Target="../media/image62.wmf"/><Relationship Id="rId10" Type="http://schemas.openxmlformats.org/officeDocument/2006/relationships/image" Target="../media/image67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F73B9DB-58B0-4C49-B4EF-A29B518F25A4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CEFE56F-16B1-49E7-B279-CA70DCCB1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8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7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7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4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 smtClean="0"/>
              <a:t>1a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09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</a:t>
            </a:r>
            <a:r>
              <a:rPr lang="en-US" baseline="0" dirty="0" smtClean="0"/>
              <a:t> S1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1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48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62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6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58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S6</a:t>
            </a:r>
            <a:endParaRPr lang="en-US" dirty="0" smtClean="0"/>
          </a:p>
          <a:p>
            <a:r>
              <a:rPr lang="en-US" dirty="0" smtClean="0"/>
              <a:t>100nm (100kx) (with</a:t>
            </a:r>
            <a:r>
              <a:rPr lang="en-US" baseline="0" dirty="0" smtClean="0"/>
              <a:t> little square)</a:t>
            </a:r>
            <a:endParaRPr lang="en-US" dirty="0" smtClean="0"/>
          </a:p>
          <a:p>
            <a:r>
              <a:rPr lang="en-US" dirty="0" smtClean="0"/>
              <a:t>200nm (25kx) (little square)</a:t>
            </a:r>
          </a:p>
          <a:p>
            <a:r>
              <a:rPr lang="en-US" dirty="0" smtClean="0"/>
              <a:t>1um (10kx) (bottom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39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96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96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S8</a:t>
            </a:r>
            <a:endParaRPr lang="en-US" dirty="0" smtClean="0"/>
          </a:p>
          <a:p>
            <a:r>
              <a:rPr lang="en-US" dirty="0" smtClean="0"/>
              <a:t>100nm </a:t>
            </a:r>
            <a:r>
              <a:rPr lang="en-US" dirty="0" smtClean="0"/>
              <a:t>(100kx) (with</a:t>
            </a:r>
            <a:r>
              <a:rPr lang="en-US" baseline="0" dirty="0" smtClean="0"/>
              <a:t> little square)</a:t>
            </a:r>
            <a:endParaRPr lang="en-US" dirty="0" smtClean="0"/>
          </a:p>
          <a:p>
            <a:r>
              <a:rPr lang="en-US" dirty="0" smtClean="0"/>
              <a:t>200nm (25kx) (little square)</a:t>
            </a:r>
          </a:p>
          <a:p>
            <a:r>
              <a:rPr lang="en-US" dirty="0" smtClean="0"/>
              <a:t>1um (10kx) (bottom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13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32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Figure </a:t>
            </a:r>
            <a:r>
              <a:rPr lang="en-US" smtClean="0"/>
              <a:t>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09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32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13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S11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72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S12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72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b="1" dirty="0" smtClean="0"/>
              <a:t>Figure S13</a:t>
            </a:r>
            <a:endParaRPr lang="en-US" b="1" dirty="0" smtClean="0"/>
          </a:p>
          <a:p>
            <a:r>
              <a:rPr lang="en-US" dirty="0" smtClean="0"/>
              <a:t>100nm (100kx) (with</a:t>
            </a:r>
            <a:r>
              <a:rPr lang="en-US" baseline="0" dirty="0" smtClean="0"/>
              <a:t> little square)</a:t>
            </a:r>
            <a:endParaRPr lang="en-US" dirty="0" smtClean="0"/>
          </a:p>
          <a:p>
            <a:r>
              <a:rPr lang="en-US" dirty="0" smtClean="0"/>
              <a:t>200nm (25kx) (little square)</a:t>
            </a:r>
          </a:p>
          <a:p>
            <a:r>
              <a:rPr lang="en-US" dirty="0" smtClean="0"/>
              <a:t>1um (10kx) (bottom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23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S14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74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9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34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2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8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1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FE56F-16B1-49E7-B279-CA70DCCB166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3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0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0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7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80" indent="0">
              <a:buNone/>
              <a:defRPr sz="1600" b="1"/>
            </a:lvl7pPr>
            <a:lvl8pPr marL="3200027" indent="0">
              <a:buNone/>
              <a:defRPr sz="1600" b="1"/>
            </a:lvl8pPr>
            <a:lvl9pPr marL="36571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7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80" indent="0">
              <a:buNone/>
              <a:defRPr sz="1600" b="1"/>
            </a:lvl7pPr>
            <a:lvl8pPr marL="3200027" indent="0">
              <a:buNone/>
              <a:defRPr sz="1600" b="1"/>
            </a:lvl8pPr>
            <a:lvl9pPr marL="36571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1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9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6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7" indent="0">
              <a:buNone/>
              <a:defRPr sz="900"/>
            </a:lvl5pPr>
            <a:lvl6pPr marL="2285733" indent="0">
              <a:buNone/>
              <a:defRPr sz="900"/>
            </a:lvl6pPr>
            <a:lvl7pPr marL="2742880" indent="0">
              <a:buNone/>
              <a:defRPr sz="900"/>
            </a:lvl7pPr>
            <a:lvl8pPr marL="3200027" indent="0">
              <a:buNone/>
              <a:defRPr sz="900"/>
            </a:lvl8pPr>
            <a:lvl9pPr marL="365717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4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7" indent="0">
              <a:buNone/>
              <a:defRPr sz="2000"/>
            </a:lvl5pPr>
            <a:lvl6pPr marL="2285733" indent="0">
              <a:buNone/>
              <a:defRPr sz="2000"/>
            </a:lvl6pPr>
            <a:lvl7pPr marL="2742880" indent="0">
              <a:buNone/>
              <a:defRPr sz="2000"/>
            </a:lvl7pPr>
            <a:lvl8pPr marL="3200027" indent="0">
              <a:buNone/>
              <a:defRPr sz="2000"/>
            </a:lvl8pPr>
            <a:lvl9pPr marL="365717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7" indent="0">
              <a:buNone/>
              <a:defRPr sz="900"/>
            </a:lvl5pPr>
            <a:lvl6pPr marL="2285733" indent="0">
              <a:buNone/>
              <a:defRPr sz="900"/>
            </a:lvl6pPr>
            <a:lvl7pPr marL="2742880" indent="0">
              <a:buNone/>
              <a:defRPr sz="900"/>
            </a:lvl7pPr>
            <a:lvl8pPr marL="3200027" indent="0">
              <a:buNone/>
              <a:defRPr sz="900"/>
            </a:lvl8pPr>
            <a:lvl9pPr marL="365717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6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D063C-E002-4B74-9E33-45409EC57137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EAF5-6ED4-4140-BB50-62C501D4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9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4" indent="-285717" algn="l" defTabSz="9142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4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0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7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4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1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7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7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7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4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6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4.wmf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13" Type="http://schemas.openxmlformats.org/officeDocument/2006/relationships/image" Target="../media/image50.tiff"/><Relationship Id="rId18" Type="http://schemas.openxmlformats.org/officeDocument/2006/relationships/image" Target="../media/image55.tiff"/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12" Type="http://schemas.openxmlformats.org/officeDocument/2006/relationships/image" Target="../media/image49.tiff"/><Relationship Id="rId17" Type="http://schemas.openxmlformats.org/officeDocument/2006/relationships/image" Target="../media/image54.tif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3.tiff"/><Relationship Id="rId20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tiff"/><Relationship Id="rId11" Type="http://schemas.openxmlformats.org/officeDocument/2006/relationships/image" Target="../media/image48.tiff"/><Relationship Id="rId5" Type="http://schemas.openxmlformats.org/officeDocument/2006/relationships/image" Target="../media/image42.tiff"/><Relationship Id="rId15" Type="http://schemas.openxmlformats.org/officeDocument/2006/relationships/image" Target="../media/image52.tiff"/><Relationship Id="rId10" Type="http://schemas.openxmlformats.org/officeDocument/2006/relationships/image" Target="../media/image47.tiff"/><Relationship Id="rId19" Type="http://schemas.openxmlformats.org/officeDocument/2006/relationships/image" Target="../media/image56.tiff"/><Relationship Id="rId4" Type="http://schemas.openxmlformats.org/officeDocument/2006/relationships/image" Target="../media/image41.tiff"/><Relationship Id="rId9" Type="http://schemas.openxmlformats.org/officeDocument/2006/relationships/image" Target="../media/image46.tiff"/><Relationship Id="rId14" Type="http://schemas.openxmlformats.org/officeDocument/2006/relationships/image" Target="../media/image51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40.bin"/><Relationship Id="rId26" Type="http://schemas.openxmlformats.org/officeDocument/2006/relationships/oleObject" Target="../embeddings/oleObject44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66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64.wmf"/><Relationship Id="rId25" Type="http://schemas.openxmlformats.org/officeDocument/2006/relationships/image" Target="../media/image6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9.bin"/><Relationship Id="rId20" Type="http://schemas.openxmlformats.org/officeDocument/2006/relationships/oleObject" Target="../embeddings/oleObject41.bin"/><Relationship Id="rId29" Type="http://schemas.openxmlformats.org/officeDocument/2006/relationships/image" Target="../media/image70.wmf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61.wmf"/><Relationship Id="rId24" Type="http://schemas.openxmlformats.org/officeDocument/2006/relationships/oleObject" Target="../embeddings/oleObject43.bin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23" Type="http://schemas.openxmlformats.org/officeDocument/2006/relationships/image" Target="../media/image67.wmf"/><Relationship Id="rId28" Type="http://schemas.openxmlformats.org/officeDocument/2006/relationships/oleObject" Target="../embeddings/oleObject45.bin"/><Relationship Id="rId10" Type="http://schemas.openxmlformats.org/officeDocument/2006/relationships/oleObject" Target="../embeddings/oleObject36.bin"/><Relationship Id="rId19" Type="http://schemas.openxmlformats.org/officeDocument/2006/relationships/image" Target="../media/image65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38.bin"/><Relationship Id="rId22" Type="http://schemas.openxmlformats.org/officeDocument/2006/relationships/oleObject" Target="../embeddings/oleObject42.bin"/><Relationship Id="rId27" Type="http://schemas.openxmlformats.org/officeDocument/2006/relationships/image" Target="../media/image6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75.w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74.wmf"/><Relationship Id="rId5" Type="http://schemas.openxmlformats.org/officeDocument/2006/relationships/image" Target="../media/image71.wmf"/><Relationship Id="rId15" Type="http://schemas.openxmlformats.org/officeDocument/2006/relationships/image" Target="../media/image76.w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5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13" Type="http://schemas.openxmlformats.org/officeDocument/2006/relationships/image" Target="../media/image86.tiff"/><Relationship Id="rId18" Type="http://schemas.openxmlformats.org/officeDocument/2006/relationships/image" Target="../media/image91.tiff"/><Relationship Id="rId3" Type="http://schemas.openxmlformats.org/officeDocument/2006/relationships/image" Target="../media/image77.tiff"/><Relationship Id="rId7" Type="http://schemas.openxmlformats.org/officeDocument/2006/relationships/image" Target="../media/image80.tiff"/><Relationship Id="rId12" Type="http://schemas.openxmlformats.org/officeDocument/2006/relationships/image" Target="../media/image85.tiff"/><Relationship Id="rId17" Type="http://schemas.openxmlformats.org/officeDocument/2006/relationships/image" Target="../media/image90.tif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9.tiff"/><Relationship Id="rId20" Type="http://schemas.openxmlformats.org/officeDocument/2006/relationships/image" Target="../media/image9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11" Type="http://schemas.openxmlformats.org/officeDocument/2006/relationships/image" Target="../media/image84.tiff"/><Relationship Id="rId5" Type="http://schemas.openxmlformats.org/officeDocument/2006/relationships/image" Target="../media/image79.tiff"/><Relationship Id="rId15" Type="http://schemas.openxmlformats.org/officeDocument/2006/relationships/image" Target="../media/image88.tiff"/><Relationship Id="rId10" Type="http://schemas.openxmlformats.org/officeDocument/2006/relationships/image" Target="../media/image83.tiff"/><Relationship Id="rId19" Type="http://schemas.openxmlformats.org/officeDocument/2006/relationships/image" Target="../media/image92.tiff"/><Relationship Id="rId4" Type="http://schemas.openxmlformats.org/officeDocument/2006/relationships/image" Target="../media/image78.tiff"/><Relationship Id="rId9" Type="http://schemas.openxmlformats.org/officeDocument/2006/relationships/image" Target="../media/image82.tiff"/><Relationship Id="rId14" Type="http://schemas.openxmlformats.org/officeDocument/2006/relationships/image" Target="../media/image87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98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5.wmf"/><Relationship Id="rId12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97.wmf"/><Relationship Id="rId5" Type="http://schemas.openxmlformats.org/officeDocument/2006/relationships/image" Target="../media/image94.wmf"/><Relationship Id="rId15" Type="http://schemas.openxmlformats.org/officeDocument/2006/relationships/image" Target="../media/image99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96.wmf"/><Relationship Id="rId14" Type="http://schemas.openxmlformats.org/officeDocument/2006/relationships/oleObject" Target="../embeddings/oleObject5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4.wmf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.wmf"/><Relationship Id="rId20" Type="http://schemas.openxmlformats.org/officeDocument/2006/relationships/image" Target="../media/image5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9.tiff"/><Relationship Id="rId19" Type="http://schemas.openxmlformats.org/officeDocument/2006/relationships/oleObject" Target="../embeddings/oleObject4.bin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5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6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5.png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62.bin"/><Relationship Id="rId9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6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13" Type="http://schemas.openxmlformats.org/officeDocument/2006/relationships/image" Target="../media/image113.tiff"/><Relationship Id="rId18" Type="http://schemas.microsoft.com/office/2007/relationships/hdphoto" Target="../media/hdphoto6.wdp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112.tiff"/><Relationship Id="rId17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6.tiff"/><Relationship Id="rId1" Type="http://schemas.openxmlformats.org/officeDocument/2006/relationships/vmlDrawing" Target="../drawings/vmlDrawing22.vml"/><Relationship Id="rId6" Type="http://schemas.microsoft.com/office/2007/relationships/hdphoto" Target="../media/hdphoto1.wdp"/><Relationship Id="rId11" Type="http://schemas.openxmlformats.org/officeDocument/2006/relationships/image" Target="../media/image111.tiff"/><Relationship Id="rId5" Type="http://schemas.openxmlformats.org/officeDocument/2006/relationships/image" Target="../media/image110.png"/><Relationship Id="rId15" Type="http://schemas.openxmlformats.org/officeDocument/2006/relationships/image" Target="../media/image115.tiff"/><Relationship Id="rId10" Type="http://schemas.openxmlformats.org/officeDocument/2006/relationships/image" Target="../media/image108.wmf"/><Relationship Id="rId4" Type="http://schemas.openxmlformats.org/officeDocument/2006/relationships/image" Target="../media/image109.ti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114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67.bin"/><Relationship Id="rId9" Type="http://schemas.openxmlformats.org/officeDocument/2006/relationships/image" Target="../media/image12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7" t="12383" r="34474" b="11357"/>
          <a:stretch/>
        </p:blipFill>
        <p:spPr>
          <a:xfrm>
            <a:off x="5430196" y="2188051"/>
            <a:ext cx="952872" cy="2022000"/>
          </a:xfrm>
          <a:prstGeom prst="rect">
            <a:avLst/>
          </a:prstGeom>
        </p:spPr>
      </p:pic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805926"/>
              </p:ext>
            </p:extLst>
          </p:nvPr>
        </p:nvGraphicFramePr>
        <p:xfrm>
          <a:off x="2679566" y="1864645"/>
          <a:ext cx="3109089" cy="2825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0" name="Graph" r:id="rId5" imgW="3291840" imgH="2992320" progId="Origin50.Graph">
                  <p:embed/>
                </p:oleObj>
              </mc:Choice>
              <mc:Fallback>
                <p:oleObj name="Graph" r:id="rId5" imgW="3291840" imgH="2992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566" y="1864645"/>
                        <a:ext cx="3109089" cy="28254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" name="Rectangle 171"/>
          <p:cNvSpPr/>
          <p:nvPr/>
        </p:nvSpPr>
        <p:spPr>
          <a:xfrm>
            <a:off x="4863634" y="2233770"/>
            <a:ext cx="457200" cy="182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73" name="TextBox 35"/>
          <p:cNvSpPr txBox="1">
            <a:spLocks noChangeArrowheads="1"/>
          </p:cNvSpPr>
          <p:nvPr/>
        </p:nvSpPr>
        <p:spPr bwMode="auto">
          <a:xfrm>
            <a:off x="4795133" y="2187695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042480" y="2803060"/>
            <a:ext cx="271187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75" name="TextBox 35"/>
          <p:cNvSpPr txBox="1">
            <a:spLocks noChangeArrowheads="1"/>
          </p:cNvSpPr>
          <p:nvPr/>
        </p:nvSpPr>
        <p:spPr bwMode="auto">
          <a:xfrm>
            <a:off x="4969575" y="2760729"/>
            <a:ext cx="410640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5044015" y="3581100"/>
            <a:ext cx="271187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77" name="TextBox 35"/>
          <p:cNvSpPr txBox="1">
            <a:spLocks noChangeArrowheads="1"/>
          </p:cNvSpPr>
          <p:nvPr/>
        </p:nvSpPr>
        <p:spPr bwMode="auto">
          <a:xfrm>
            <a:off x="4896972" y="3539341"/>
            <a:ext cx="556425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27107" y="3569678"/>
            <a:ext cx="0" cy="180436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5308912" y="3389016"/>
            <a:ext cx="24876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5453158" y="2692301"/>
            <a:ext cx="106984" cy="180436"/>
          </a:xfrm>
          <a:prstGeom prst="straightConnector1">
            <a:avLst/>
          </a:prstGeom>
          <a:ln w="6350">
            <a:solidFill>
              <a:srgbClr val="7F7F7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452806" y="3059774"/>
            <a:ext cx="180527" cy="158134"/>
          </a:xfrm>
          <a:prstGeom prst="straightConnector1">
            <a:avLst/>
          </a:prstGeom>
          <a:ln w="6350">
            <a:solidFill>
              <a:srgbClr val="7F7F7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290310" y="2835600"/>
            <a:ext cx="401050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900" b="1" baseline="-25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540494" y="2985942"/>
            <a:ext cx="862714" cy="200045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Fougèrite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 (LDH)</a:t>
            </a:r>
          </a:p>
        </p:txBody>
      </p:sp>
    </p:spTree>
    <p:extLst>
      <p:ext uri="{BB962C8B-B14F-4D97-AF65-F5344CB8AC3E}">
        <p14:creationId xmlns:p14="http://schemas.microsoft.com/office/powerpoint/2010/main" val="120568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/>
          <p:cNvCxnSpPr/>
          <p:nvPr/>
        </p:nvCxnSpPr>
        <p:spPr>
          <a:xfrm>
            <a:off x="5793789" y="4972050"/>
            <a:ext cx="1142792" cy="0"/>
          </a:xfrm>
          <a:prstGeom prst="line">
            <a:avLst/>
          </a:prstGeom>
          <a:ln w="28575">
            <a:solidFill>
              <a:srgbClr val="063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308467"/>
              </p:ext>
            </p:extLst>
          </p:nvPr>
        </p:nvGraphicFramePr>
        <p:xfrm>
          <a:off x="2112191" y="3167522"/>
          <a:ext cx="2925763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26" name="Graph" r:id="rId4" imgW="2926080" imgH="2992320" progId="Origin50.Graph">
                  <p:embed/>
                </p:oleObj>
              </mc:Choice>
              <mc:Fallback>
                <p:oleObj name="Graph" r:id="rId4" imgW="292608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2191" y="3167522"/>
                        <a:ext cx="2925763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Rectangle 112"/>
          <p:cNvSpPr/>
          <p:nvPr/>
        </p:nvSpPr>
        <p:spPr>
          <a:xfrm>
            <a:off x="4070472" y="2345228"/>
            <a:ext cx="698198" cy="155448"/>
          </a:xfrm>
          <a:prstGeom prst="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4072060" y="2545240"/>
            <a:ext cx="698198" cy="155448"/>
          </a:xfrm>
          <a:prstGeom prst="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156058" y="1230979"/>
            <a:ext cx="716295" cy="228600"/>
          </a:xfrm>
          <a:prstGeom prst="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168196" y="1190909"/>
            <a:ext cx="707236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dep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948080" y="1230979"/>
            <a:ext cx="712661" cy="228600"/>
          </a:xfrm>
          <a:prstGeom prst="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99898" y="2855707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71321" y="2770346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48289" y="5397746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19713" y="5312385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29220" y="966024"/>
            <a:ext cx="731520" cy="731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43502" y="967357"/>
            <a:ext cx="731520" cy="731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54986" y="964690"/>
            <a:ext cx="731520" cy="731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29222" y="956928"/>
            <a:ext cx="731517" cy="20004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18.2 M</a:t>
            </a:r>
            <a:r>
              <a:rPr lang="el-GR" sz="700" i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●cm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49958" y="957720"/>
            <a:ext cx="725064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0.1 M Metal salt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48078" y="1190909"/>
            <a:ext cx="7126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56805" y="655779"/>
            <a:ext cx="3290699" cy="11395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943511" y="2226516"/>
            <a:ext cx="731520" cy="740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53046" y="2225469"/>
            <a:ext cx="731520" cy="740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56579" y="2222802"/>
            <a:ext cx="731520" cy="740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56804" y="1987046"/>
            <a:ext cx="3290699" cy="10640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067299" y="717742"/>
            <a:ext cx="1331759" cy="24621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48247" y="1984252"/>
            <a:ext cx="1698472" cy="24621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Electrochemical Testing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66822" y="2628685"/>
            <a:ext cx="883790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CV Pre- 2 h </a:t>
            </a:r>
          </a:p>
          <a:p>
            <a:pPr lvl="0"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9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= 350 mV)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41235" y="2648389"/>
            <a:ext cx="757386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Constant Potential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669896" y="1334168"/>
            <a:ext cx="274320" cy="2799"/>
          </a:xfrm>
          <a:prstGeom prst="straightConnector1">
            <a:avLst/>
          </a:prstGeom>
          <a:ln w="28575">
            <a:solidFill>
              <a:srgbClr val="0635C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808144" y="1334168"/>
            <a:ext cx="274320" cy="2799"/>
          </a:xfrm>
          <a:prstGeom prst="straightConnector1">
            <a:avLst/>
          </a:prstGeom>
          <a:ln w="28575">
            <a:solidFill>
              <a:srgbClr val="0635C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685383" y="2608553"/>
            <a:ext cx="274320" cy="2799"/>
          </a:xfrm>
          <a:prstGeom prst="straightConnector1">
            <a:avLst/>
          </a:prstGeom>
          <a:ln w="28575">
            <a:solidFill>
              <a:srgbClr val="0635C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808144" y="2607342"/>
            <a:ext cx="274320" cy="1213"/>
          </a:xfrm>
          <a:prstGeom prst="straightConnector1">
            <a:avLst/>
          </a:prstGeom>
          <a:ln w="28575">
            <a:solidFill>
              <a:srgbClr val="0635C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706631" y="2787093"/>
            <a:ext cx="135887" cy="958"/>
          </a:xfrm>
          <a:prstGeom prst="straightConnector1">
            <a:avLst/>
          </a:prstGeom>
          <a:ln w="28575">
            <a:solidFill>
              <a:srgbClr val="0635C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720918" y="1899798"/>
            <a:ext cx="1" cy="883444"/>
          </a:xfrm>
          <a:prstGeom prst="line">
            <a:avLst/>
          </a:prstGeom>
          <a:ln w="28575">
            <a:solidFill>
              <a:srgbClr val="063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720916" y="1913610"/>
            <a:ext cx="3613308" cy="0"/>
          </a:xfrm>
          <a:prstGeom prst="line">
            <a:avLst/>
          </a:prstGeom>
          <a:ln w="28575">
            <a:solidFill>
              <a:srgbClr val="063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319141" y="1250748"/>
            <a:ext cx="1588" cy="550741"/>
          </a:xfrm>
          <a:prstGeom prst="line">
            <a:avLst/>
          </a:prstGeom>
          <a:ln w="28575">
            <a:solidFill>
              <a:srgbClr val="0635CA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140912" y="1335478"/>
            <a:ext cx="157959" cy="2978"/>
          </a:xfrm>
          <a:prstGeom prst="straightConnector1">
            <a:avLst/>
          </a:prstGeom>
          <a:ln w="28575">
            <a:solidFill>
              <a:srgbClr val="0635C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147503" y="2593007"/>
            <a:ext cx="341009" cy="1"/>
          </a:xfrm>
          <a:prstGeom prst="straightConnector1">
            <a:avLst/>
          </a:prstGeom>
          <a:ln w="28575">
            <a:solidFill>
              <a:srgbClr val="0635C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2956021" y="2453357"/>
            <a:ext cx="709486" cy="228600"/>
          </a:xfrm>
          <a:prstGeom prst="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965548" y="2415668"/>
            <a:ext cx="704349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0CV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914735" y="1506870"/>
            <a:ext cx="774446" cy="2308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Initial rinse</a:t>
            </a:r>
          </a:p>
        </p:txBody>
      </p:sp>
      <p:sp>
        <p:nvSpPr>
          <p:cNvPr id="89" name="Rectangle 88"/>
          <p:cNvSpPr/>
          <p:nvPr/>
        </p:nvSpPr>
        <p:spPr>
          <a:xfrm>
            <a:off x="4056507" y="1388082"/>
            <a:ext cx="737569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Cathodic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deposition</a:t>
            </a:r>
          </a:p>
        </p:txBody>
      </p:sp>
      <p:sp>
        <p:nvSpPr>
          <p:cNvPr id="90" name="Rectangle 89"/>
          <p:cNvSpPr/>
          <p:nvPr/>
        </p:nvSpPr>
        <p:spPr>
          <a:xfrm>
            <a:off x="5168197" y="1495084"/>
            <a:ext cx="711998" cy="2308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Final rinse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6308825" y="1259554"/>
            <a:ext cx="197506" cy="3182"/>
          </a:xfrm>
          <a:prstGeom prst="straightConnector1">
            <a:avLst/>
          </a:prstGeom>
          <a:ln w="28575">
            <a:solidFill>
              <a:srgbClr val="0635C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6503588" y="1049970"/>
            <a:ext cx="748066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As Deposited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6557883" y="1012316"/>
            <a:ext cx="626872" cy="436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497526" y="2315375"/>
            <a:ext cx="748066" cy="50782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Post 2 h at Ƞ = 350 mV 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6551821" y="2342006"/>
            <a:ext cx="626872" cy="436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2609850" y="569726"/>
            <a:ext cx="4648200" cy="26222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2948080" y="2197139"/>
            <a:ext cx="721817" cy="20004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1 M KOH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062855" y="2195975"/>
            <a:ext cx="705816" cy="20004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1 M KOH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5171528" y="2191212"/>
            <a:ext cx="716570" cy="20004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1 M KOH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056503" y="2265653"/>
            <a:ext cx="712168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1min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4058092" y="2468045"/>
            <a:ext cx="712168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120min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148446" y="950387"/>
            <a:ext cx="731517" cy="20004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18.2 M</a:t>
            </a:r>
            <a:r>
              <a:rPr lang="el-GR" sz="700" i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●cm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889890" y="5398597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861311" y="5313236"/>
            <a:ext cx="312884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577468" y="3591070"/>
            <a:ext cx="2032635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CV Pre 2 h ( </a:t>
            </a:r>
            <a:r>
              <a:rPr lang="el-GR" sz="900" b="1" dirty="0">
                <a:latin typeface="Times New Roman"/>
                <a:cs typeface="Times New Roman"/>
              </a:rPr>
              <a:t>η</a:t>
            </a:r>
            <a:r>
              <a:rPr lang="en-US" sz="900" b="1" dirty="0">
                <a:latin typeface="Times New Roman"/>
                <a:cs typeface="Times New Roman"/>
              </a:rPr>
              <a:t>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= 350 mV) </a:t>
            </a:r>
          </a:p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sz="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cycle)</a:t>
            </a:r>
          </a:p>
        </p:txBody>
      </p:sp>
      <p:sp>
        <p:nvSpPr>
          <p:cNvPr id="20" name="Freeform 19"/>
          <p:cNvSpPr/>
          <p:nvPr/>
        </p:nvSpPr>
        <p:spPr>
          <a:xfrm>
            <a:off x="3290889" y="3818448"/>
            <a:ext cx="995638" cy="948815"/>
          </a:xfrm>
          <a:custGeom>
            <a:avLst/>
            <a:gdLst>
              <a:gd name="connsiteX0" fmla="*/ 0 w 995638"/>
              <a:gd name="connsiteY0" fmla="*/ 948815 h 948815"/>
              <a:gd name="connsiteX1" fmla="*/ 42862 w 995638"/>
              <a:gd name="connsiteY1" fmla="*/ 886903 h 948815"/>
              <a:gd name="connsiteX2" fmla="*/ 71437 w 995638"/>
              <a:gd name="connsiteY2" fmla="*/ 810703 h 948815"/>
              <a:gd name="connsiteX3" fmla="*/ 104775 w 995638"/>
              <a:gd name="connsiteY3" fmla="*/ 744028 h 948815"/>
              <a:gd name="connsiteX4" fmla="*/ 133350 w 995638"/>
              <a:gd name="connsiteY4" fmla="*/ 663065 h 948815"/>
              <a:gd name="connsiteX5" fmla="*/ 176212 w 995638"/>
              <a:gd name="connsiteY5" fmla="*/ 401128 h 948815"/>
              <a:gd name="connsiteX6" fmla="*/ 233362 w 995638"/>
              <a:gd name="connsiteY6" fmla="*/ 53465 h 948815"/>
              <a:gd name="connsiteX7" fmla="*/ 261937 w 995638"/>
              <a:gd name="connsiteY7" fmla="*/ 5840 h 948815"/>
              <a:gd name="connsiteX8" fmla="*/ 290512 w 995638"/>
              <a:gd name="connsiteY8" fmla="*/ 101090 h 948815"/>
              <a:gd name="connsiteX9" fmla="*/ 352425 w 995638"/>
              <a:gd name="connsiteY9" fmla="*/ 605915 h 948815"/>
              <a:gd name="connsiteX10" fmla="*/ 390525 w 995638"/>
              <a:gd name="connsiteY10" fmla="*/ 801178 h 948815"/>
              <a:gd name="connsiteX11" fmla="*/ 519112 w 995638"/>
              <a:gd name="connsiteY11" fmla="*/ 705928 h 948815"/>
              <a:gd name="connsiteX12" fmla="*/ 600075 w 995638"/>
              <a:gd name="connsiteY12" fmla="*/ 648778 h 948815"/>
              <a:gd name="connsiteX13" fmla="*/ 657225 w 995638"/>
              <a:gd name="connsiteY13" fmla="*/ 629728 h 948815"/>
              <a:gd name="connsiteX14" fmla="*/ 733425 w 995638"/>
              <a:gd name="connsiteY14" fmla="*/ 624965 h 948815"/>
              <a:gd name="connsiteX15" fmla="*/ 842962 w 995638"/>
              <a:gd name="connsiteY15" fmla="*/ 677353 h 948815"/>
              <a:gd name="connsiteX16" fmla="*/ 971550 w 995638"/>
              <a:gd name="connsiteY16" fmla="*/ 744028 h 948815"/>
              <a:gd name="connsiteX17" fmla="*/ 995362 w 995638"/>
              <a:gd name="connsiteY17" fmla="*/ 744028 h 94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5638" h="948815">
                <a:moveTo>
                  <a:pt x="0" y="948815"/>
                </a:moveTo>
                <a:cubicBezTo>
                  <a:pt x="15478" y="929368"/>
                  <a:pt x="30956" y="909922"/>
                  <a:pt x="42862" y="886903"/>
                </a:cubicBezTo>
                <a:cubicBezTo>
                  <a:pt x="54768" y="863884"/>
                  <a:pt x="61118" y="834515"/>
                  <a:pt x="71437" y="810703"/>
                </a:cubicBezTo>
                <a:cubicBezTo>
                  <a:pt x="81756" y="786891"/>
                  <a:pt x="94456" y="768634"/>
                  <a:pt x="104775" y="744028"/>
                </a:cubicBezTo>
                <a:cubicBezTo>
                  <a:pt x="115094" y="719422"/>
                  <a:pt x="121444" y="720215"/>
                  <a:pt x="133350" y="663065"/>
                </a:cubicBezTo>
                <a:cubicBezTo>
                  <a:pt x="145256" y="605915"/>
                  <a:pt x="159543" y="502728"/>
                  <a:pt x="176212" y="401128"/>
                </a:cubicBezTo>
                <a:cubicBezTo>
                  <a:pt x="192881" y="299528"/>
                  <a:pt x="219075" y="119346"/>
                  <a:pt x="233362" y="53465"/>
                </a:cubicBezTo>
                <a:cubicBezTo>
                  <a:pt x="247649" y="-12416"/>
                  <a:pt x="252412" y="-2097"/>
                  <a:pt x="261937" y="5840"/>
                </a:cubicBezTo>
                <a:cubicBezTo>
                  <a:pt x="271462" y="13777"/>
                  <a:pt x="275431" y="1077"/>
                  <a:pt x="290512" y="101090"/>
                </a:cubicBezTo>
                <a:cubicBezTo>
                  <a:pt x="305593" y="201103"/>
                  <a:pt x="335756" y="489234"/>
                  <a:pt x="352425" y="605915"/>
                </a:cubicBezTo>
                <a:cubicBezTo>
                  <a:pt x="369094" y="722596"/>
                  <a:pt x="362744" y="784509"/>
                  <a:pt x="390525" y="801178"/>
                </a:cubicBezTo>
                <a:cubicBezTo>
                  <a:pt x="418306" y="817847"/>
                  <a:pt x="484187" y="731328"/>
                  <a:pt x="519112" y="705928"/>
                </a:cubicBezTo>
                <a:cubicBezTo>
                  <a:pt x="554037" y="680528"/>
                  <a:pt x="577056" y="661478"/>
                  <a:pt x="600075" y="648778"/>
                </a:cubicBezTo>
                <a:cubicBezTo>
                  <a:pt x="623094" y="636078"/>
                  <a:pt x="635000" y="633697"/>
                  <a:pt x="657225" y="629728"/>
                </a:cubicBezTo>
                <a:cubicBezTo>
                  <a:pt x="679450" y="625759"/>
                  <a:pt x="702469" y="617028"/>
                  <a:pt x="733425" y="624965"/>
                </a:cubicBezTo>
                <a:cubicBezTo>
                  <a:pt x="764381" y="632902"/>
                  <a:pt x="803275" y="657509"/>
                  <a:pt x="842962" y="677353"/>
                </a:cubicBezTo>
                <a:cubicBezTo>
                  <a:pt x="882649" y="697197"/>
                  <a:pt x="946150" y="732916"/>
                  <a:pt x="971550" y="744028"/>
                </a:cubicBezTo>
                <a:cubicBezTo>
                  <a:pt x="996950" y="755140"/>
                  <a:pt x="996156" y="749584"/>
                  <a:pt x="995362" y="744028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090862" y="4562014"/>
            <a:ext cx="1197216" cy="329075"/>
          </a:xfrm>
          <a:custGeom>
            <a:avLst/>
            <a:gdLst>
              <a:gd name="connsiteX0" fmla="*/ 0 w 1197216"/>
              <a:gd name="connsiteY0" fmla="*/ 329075 h 329075"/>
              <a:gd name="connsiteX1" fmla="*/ 114300 w 1197216"/>
              <a:gd name="connsiteY1" fmla="*/ 319550 h 329075"/>
              <a:gd name="connsiteX2" fmla="*/ 157163 w 1197216"/>
              <a:gd name="connsiteY2" fmla="*/ 290975 h 329075"/>
              <a:gd name="connsiteX3" fmla="*/ 223838 w 1197216"/>
              <a:gd name="connsiteY3" fmla="*/ 190962 h 329075"/>
              <a:gd name="connsiteX4" fmla="*/ 304800 w 1197216"/>
              <a:gd name="connsiteY4" fmla="*/ 176675 h 329075"/>
              <a:gd name="connsiteX5" fmla="*/ 1119188 w 1197216"/>
              <a:gd name="connsiteY5" fmla="*/ 9987 h 329075"/>
              <a:gd name="connsiteX6" fmla="*/ 1171575 w 1197216"/>
              <a:gd name="connsiteY6" fmla="*/ 19512 h 329075"/>
              <a:gd name="connsiteX7" fmla="*/ 1181100 w 1197216"/>
              <a:gd name="connsiteY7" fmla="*/ 24275 h 329075"/>
              <a:gd name="connsiteX8" fmla="*/ 1162050 w 1197216"/>
              <a:gd name="connsiteY8" fmla="*/ 324312 h 32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7216" h="329075">
                <a:moveTo>
                  <a:pt x="0" y="329075"/>
                </a:moveTo>
                <a:cubicBezTo>
                  <a:pt x="44053" y="327487"/>
                  <a:pt x="88106" y="325900"/>
                  <a:pt x="114300" y="319550"/>
                </a:cubicBezTo>
                <a:cubicBezTo>
                  <a:pt x="140494" y="313200"/>
                  <a:pt x="138907" y="312406"/>
                  <a:pt x="157163" y="290975"/>
                </a:cubicBezTo>
                <a:cubicBezTo>
                  <a:pt x="175419" y="269544"/>
                  <a:pt x="199232" y="210012"/>
                  <a:pt x="223838" y="190962"/>
                </a:cubicBezTo>
                <a:cubicBezTo>
                  <a:pt x="248444" y="171912"/>
                  <a:pt x="304800" y="176675"/>
                  <a:pt x="304800" y="176675"/>
                </a:cubicBezTo>
                <a:lnTo>
                  <a:pt x="1119188" y="9987"/>
                </a:lnTo>
                <a:cubicBezTo>
                  <a:pt x="1263651" y="-16207"/>
                  <a:pt x="1161256" y="17131"/>
                  <a:pt x="1171575" y="19512"/>
                </a:cubicBezTo>
                <a:cubicBezTo>
                  <a:pt x="1181894" y="21893"/>
                  <a:pt x="1182688" y="-26525"/>
                  <a:pt x="1181100" y="24275"/>
                </a:cubicBezTo>
                <a:cubicBezTo>
                  <a:pt x="1179513" y="75075"/>
                  <a:pt x="1170781" y="199693"/>
                  <a:pt x="1162050" y="324312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248292" y="4581525"/>
            <a:ext cx="45719" cy="3095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152776" y="4872989"/>
            <a:ext cx="1141232" cy="63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2643188" y="4916327"/>
            <a:ext cx="5425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6009483" y="4503736"/>
            <a:ext cx="896258" cy="368300"/>
          </a:xfrm>
          <a:custGeom>
            <a:avLst/>
            <a:gdLst>
              <a:gd name="connsiteX0" fmla="*/ 0 w 896258"/>
              <a:gd name="connsiteY0" fmla="*/ 368300 h 368300"/>
              <a:gd name="connsiteX1" fmla="*/ 203200 w 896258"/>
              <a:gd name="connsiteY1" fmla="*/ 304800 h 368300"/>
              <a:gd name="connsiteX2" fmla="*/ 330200 w 896258"/>
              <a:gd name="connsiteY2" fmla="*/ 215900 h 368300"/>
              <a:gd name="connsiteX3" fmla="*/ 476250 w 896258"/>
              <a:gd name="connsiteY3" fmla="*/ 95250 h 368300"/>
              <a:gd name="connsiteX4" fmla="*/ 571500 w 896258"/>
              <a:gd name="connsiteY4" fmla="*/ 25400 h 368300"/>
              <a:gd name="connsiteX5" fmla="*/ 654050 w 896258"/>
              <a:gd name="connsiteY5" fmla="*/ 0 h 368300"/>
              <a:gd name="connsiteX6" fmla="*/ 736600 w 896258"/>
              <a:gd name="connsiteY6" fmla="*/ 25400 h 368300"/>
              <a:gd name="connsiteX7" fmla="*/ 825500 w 896258"/>
              <a:gd name="connsiteY7" fmla="*/ 57150 h 368300"/>
              <a:gd name="connsiteX8" fmla="*/ 869950 w 896258"/>
              <a:gd name="connsiteY8" fmla="*/ 88900 h 368300"/>
              <a:gd name="connsiteX9" fmla="*/ 895350 w 896258"/>
              <a:gd name="connsiteY9" fmla="*/ 88900 h 368300"/>
              <a:gd name="connsiteX10" fmla="*/ 838200 w 896258"/>
              <a:gd name="connsiteY10" fmla="*/ 36195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6258" h="368300">
                <a:moveTo>
                  <a:pt x="0" y="368300"/>
                </a:moveTo>
                <a:cubicBezTo>
                  <a:pt x="74083" y="349250"/>
                  <a:pt x="148167" y="330200"/>
                  <a:pt x="203200" y="304800"/>
                </a:cubicBezTo>
                <a:cubicBezTo>
                  <a:pt x="258233" y="279400"/>
                  <a:pt x="284692" y="250825"/>
                  <a:pt x="330200" y="215900"/>
                </a:cubicBezTo>
                <a:cubicBezTo>
                  <a:pt x="375708" y="180975"/>
                  <a:pt x="436033" y="127000"/>
                  <a:pt x="476250" y="95250"/>
                </a:cubicBezTo>
                <a:cubicBezTo>
                  <a:pt x="516467" y="63500"/>
                  <a:pt x="541867" y="41275"/>
                  <a:pt x="571500" y="25400"/>
                </a:cubicBezTo>
                <a:cubicBezTo>
                  <a:pt x="601133" y="9525"/>
                  <a:pt x="626533" y="0"/>
                  <a:pt x="654050" y="0"/>
                </a:cubicBezTo>
                <a:cubicBezTo>
                  <a:pt x="681567" y="0"/>
                  <a:pt x="708025" y="15875"/>
                  <a:pt x="736600" y="25400"/>
                </a:cubicBezTo>
                <a:cubicBezTo>
                  <a:pt x="765175" y="34925"/>
                  <a:pt x="803275" y="46567"/>
                  <a:pt x="825500" y="57150"/>
                </a:cubicBezTo>
                <a:cubicBezTo>
                  <a:pt x="847725" y="67733"/>
                  <a:pt x="858308" y="83608"/>
                  <a:pt x="869950" y="88900"/>
                </a:cubicBezTo>
                <a:cubicBezTo>
                  <a:pt x="881592" y="94192"/>
                  <a:pt x="900642" y="43392"/>
                  <a:pt x="895350" y="88900"/>
                </a:cubicBezTo>
                <a:cubicBezTo>
                  <a:pt x="890058" y="134408"/>
                  <a:pt x="864129" y="248179"/>
                  <a:pt x="838200" y="361950"/>
                </a:cubicBez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715127" y="4595813"/>
            <a:ext cx="223837" cy="276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898356" y="4868226"/>
            <a:ext cx="1040606" cy="483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20707" y="4886205"/>
            <a:ext cx="1118257" cy="644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743989" y="4886205"/>
            <a:ext cx="99600" cy="644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544656" y="4909422"/>
            <a:ext cx="1394306" cy="274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endCxn id="92" idx="1"/>
          </p:cNvCxnSpPr>
          <p:nvPr/>
        </p:nvCxnSpPr>
        <p:spPr>
          <a:xfrm flipV="1">
            <a:off x="5459508" y="4923140"/>
            <a:ext cx="85151" cy="9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6090518" y="4272904"/>
            <a:ext cx="484756" cy="2308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(OX)</a:t>
            </a:r>
          </a:p>
        </p:txBody>
      </p:sp>
      <p:sp>
        <p:nvSpPr>
          <p:cNvPr id="94" name="Rectangle 93"/>
          <p:cNvSpPr/>
          <p:nvPr/>
        </p:nvSpPr>
        <p:spPr>
          <a:xfrm>
            <a:off x="5743992" y="5180464"/>
            <a:ext cx="561471" cy="2308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(RED)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6002102" y="5139360"/>
            <a:ext cx="45244" cy="82206"/>
          </a:xfrm>
          <a:prstGeom prst="line">
            <a:avLst/>
          </a:prstGeom>
          <a:ln>
            <a:solidFill>
              <a:srgbClr val="063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6356873" y="4479806"/>
            <a:ext cx="45920" cy="822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reeform 70"/>
          <p:cNvSpPr/>
          <p:nvPr/>
        </p:nvSpPr>
        <p:spPr>
          <a:xfrm>
            <a:off x="5810253" y="4972050"/>
            <a:ext cx="1126331" cy="421506"/>
          </a:xfrm>
          <a:custGeom>
            <a:avLst/>
            <a:gdLst>
              <a:gd name="connsiteX0" fmla="*/ 1126331 w 1126331"/>
              <a:gd name="connsiteY0" fmla="*/ 0 h 421506"/>
              <a:gd name="connsiteX1" fmla="*/ 1085850 w 1126331"/>
              <a:gd name="connsiteY1" fmla="*/ 47625 h 421506"/>
              <a:gd name="connsiteX2" fmla="*/ 1028700 w 1126331"/>
              <a:gd name="connsiteY2" fmla="*/ 100012 h 421506"/>
              <a:gd name="connsiteX3" fmla="*/ 952500 w 1126331"/>
              <a:gd name="connsiteY3" fmla="*/ 126206 h 421506"/>
              <a:gd name="connsiteX4" fmla="*/ 866775 w 1126331"/>
              <a:gd name="connsiteY4" fmla="*/ 171450 h 421506"/>
              <a:gd name="connsiteX5" fmla="*/ 814388 w 1126331"/>
              <a:gd name="connsiteY5" fmla="*/ 221456 h 421506"/>
              <a:gd name="connsiteX6" fmla="*/ 769144 w 1126331"/>
              <a:gd name="connsiteY6" fmla="*/ 261937 h 421506"/>
              <a:gd name="connsiteX7" fmla="*/ 731044 w 1126331"/>
              <a:gd name="connsiteY7" fmla="*/ 321469 h 421506"/>
              <a:gd name="connsiteX8" fmla="*/ 695325 w 1126331"/>
              <a:gd name="connsiteY8" fmla="*/ 361950 h 421506"/>
              <a:gd name="connsiteX9" fmla="*/ 659606 w 1126331"/>
              <a:gd name="connsiteY9" fmla="*/ 388144 h 421506"/>
              <a:gd name="connsiteX10" fmla="*/ 623888 w 1126331"/>
              <a:gd name="connsiteY10" fmla="*/ 411956 h 421506"/>
              <a:gd name="connsiteX11" fmla="*/ 597694 w 1126331"/>
              <a:gd name="connsiteY11" fmla="*/ 421481 h 421506"/>
              <a:gd name="connsiteX12" fmla="*/ 550069 w 1126331"/>
              <a:gd name="connsiteY12" fmla="*/ 409575 h 421506"/>
              <a:gd name="connsiteX13" fmla="*/ 504825 w 1126331"/>
              <a:gd name="connsiteY13" fmla="*/ 381000 h 421506"/>
              <a:gd name="connsiteX14" fmla="*/ 481013 w 1126331"/>
              <a:gd name="connsiteY14" fmla="*/ 354806 h 421506"/>
              <a:gd name="connsiteX15" fmla="*/ 459581 w 1126331"/>
              <a:gd name="connsiteY15" fmla="*/ 326231 h 421506"/>
              <a:gd name="connsiteX16" fmla="*/ 428625 w 1126331"/>
              <a:gd name="connsiteY16" fmla="*/ 300037 h 421506"/>
              <a:gd name="connsiteX17" fmla="*/ 395288 w 1126331"/>
              <a:gd name="connsiteY17" fmla="*/ 259556 h 421506"/>
              <a:gd name="connsiteX18" fmla="*/ 352425 w 1126331"/>
              <a:gd name="connsiteY18" fmla="*/ 214312 h 421506"/>
              <a:gd name="connsiteX19" fmla="*/ 307181 w 1126331"/>
              <a:gd name="connsiteY19" fmla="*/ 161925 h 421506"/>
              <a:gd name="connsiteX20" fmla="*/ 197644 w 1126331"/>
              <a:gd name="connsiteY20" fmla="*/ 78581 h 421506"/>
              <a:gd name="connsiteX21" fmla="*/ 154781 w 1126331"/>
              <a:gd name="connsiteY21" fmla="*/ 50006 h 421506"/>
              <a:gd name="connsiteX22" fmla="*/ 102394 w 1126331"/>
              <a:gd name="connsiteY22" fmla="*/ 30956 h 421506"/>
              <a:gd name="connsiteX23" fmla="*/ 35719 w 1126331"/>
              <a:gd name="connsiteY23" fmla="*/ 11906 h 421506"/>
              <a:gd name="connsiteX24" fmla="*/ 0 w 1126331"/>
              <a:gd name="connsiteY24" fmla="*/ 4762 h 42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26331" h="421506">
                <a:moveTo>
                  <a:pt x="1126331" y="0"/>
                </a:moveTo>
                <a:cubicBezTo>
                  <a:pt x="1114226" y="15478"/>
                  <a:pt x="1102122" y="30956"/>
                  <a:pt x="1085850" y="47625"/>
                </a:cubicBezTo>
                <a:cubicBezTo>
                  <a:pt x="1069578" y="64294"/>
                  <a:pt x="1050925" y="86915"/>
                  <a:pt x="1028700" y="100012"/>
                </a:cubicBezTo>
                <a:cubicBezTo>
                  <a:pt x="1006475" y="113109"/>
                  <a:pt x="979487" y="114300"/>
                  <a:pt x="952500" y="126206"/>
                </a:cubicBezTo>
                <a:cubicBezTo>
                  <a:pt x="925513" y="138112"/>
                  <a:pt x="889793" y="155575"/>
                  <a:pt x="866775" y="171450"/>
                </a:cubicBezTo>
                <a:cubicBezTo>
                  <a:pt x="843757" y="187325"/>
                  <a:pt x="830660" y="206375"/>
                  <a:pt x="814388" y="221456"/>
                </a:cubicBezTo>
                <a:cubicBezTo>
                  <a:pt x="798116" y="236537"/>
                  <a:pt x="783035" y="245268"/>
                  <a:pt x="769144" y="261937"/>
                </a:cubicBezTo>
                <a:cubicBezTo>
                  <a:pt x="755253" y="278606"/>
                  <a:pt x="743347" y="304800"/>
                  <a:pt x="731044" y="321469"/>
                </a:cubicBezTo>
                <a:cubicBezTo>
                  <a:pt x="718741" y="338138"/>
                  <a:pt x="707231" y="350838"/>
                  <a:pt x="695325" y="361950"/>
                </a:cubicBezTo>
                <a:cubicBezTo>
                  <a:pt x="683419" y="373062"/>
                  <a:pt x="671512" y="379810"/>
                  <a:pt x="659606" y="388144"/>
                </a:cubicBezTo>
                <a:cubicBezTo>
                  <a:pt x="647700" y="396478"/>
                  <a:pt x="634207" y="406400"/>
                  <a:pt x="623888" y="411956"/>
                </a:cubicBezTo>
                <a:cubicBezTo>
                  <a:pt x="613569" y="417512"/>
                  <a:pt x="609997" y="421878"/>
                  <a:pt x="597694" y="421481"/>
                </a:cubicBezTo>
                <a:cubicBezTo>
                  <a:pt x="585391" y="421084"/>
                  <a:pt x="565547" y="416322"/>
                  <a:pt x="550069" y="409575"/>
                </a:cubicBezTo>
                <a:cubicBezTo>
                  <a:pt x="534591" y="402828"/>
                  <a:pt x="516334" y="390128"/>
                  <a:pt x="504825" y="381000"/>
                </a:cubicBezTo>
                <a:cubicBezTo>
                  <a:pt x="493316" y="371872"/>
                  <a:pt x="488554" y="363934"/>
                  <a:pt x="481013" y="354806"/>
                </a:cubicBezTo>
                <a:cubicBezTo>
                  <a:pt x="473472" y="345678"/>
                  <a:pt x="468312" y="335359"/>
                  <a:pt x="459581" y="326231"/>
                </a:cubicBezTo>
                <a:cubicBezTo>
                  <a:pt x="450850" y="317103"/>
                  <a:pt x="439340" y="311149"/>
                  <a:pt x="428625" y="300037"/>
                </a:cubicBezTo>
                <a:cubicBezTo>
                  <a:pt x="417910" y="288925"/>
                  <a:pt x="407988" y="273844"/>
                  <a:pt x="395288" y="259556"/>
                </a:cubicBezTo>
                <a:cubicBezTo>
                  <a:pt x="382588" y="245269"/>
                  <a:pt x="367110" y="230584"/>
                  <a:pt x="352425" y="214312"/>
                </a:cubicBezTo>
                <a:cubicBezTo>
                  <a:pt x="337740" y="198040"/>
                  <a:pt x="332978" y="184547"/>
                  <a:pt x="307181" y="161925"/>
                </a:cubicBezTo>
                <a:cubicBezTo>
                  <a:pt x="281384" y="139303"/>
                  <a:pt x="223044" y="97234"/>
                  <a:pt x="197644" y="78581"/>
                </a:cubicBezTo>
                <a:cubicBezTo>
                  <a:pt x="172244" y="59928"/>
                  <a:pt x="170656" y="57943"/>
                  <a:pt x="154781" y="50006"/>
                </a:cubicBezTo>
                <a:cubicBezTo>
                  <a:pt x="138906" y="42069"/>
                  <a:pt x="122238" y="37306"/>
                  <a:pt x="102394" y="30956"/>
                </a:cubicBezTo>
                <a:cubicBezTo>
                  <a:pt x="82550" y="24606"/>
                  <a:pt x="52785" y="16272"/>
                  <a:pt x="35719" y="11906"/>
                </a:cubicBezTo>
                <a:cubicBezTo>
                  <a:pt x="18653" y="7540"/>
                  <a:pt x="9326" y="6151"/>
                  <a:pt x="0" y="4762"/>
                </a:cubicBezTo>
              </a:path>
            </a:pathLst>
          </a:custGeom>
          <a:solidFill>
            <a:srgbClr val="063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632384"/>
              </p:ext>
            </p:extLst>
          </p:nvPr>
        </p:nvGraphicFramePr>
        <p:xfrm>
          <a:off x="4751657" y="3226595"/>
          <a:ext cx="2925763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27" name="Graph" r:id="rId6" imgW="2926080" imgH="2992320" progId="Origin50.Graph">
                  <p:embed/>
                </p:oleObj>
              </mc:Choice>
              <mc:Fallback>
                <p:oleObj name="Graph" r:id="rId6" imgW="292608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51657" y="3226595"/>
                        <a:ext cx="2925763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Rectangle 116"/>
          <p:cNvSpPr/>
          <p:nvPr/>
        </p:nvSpPr>
        <p:spPr>
          <a:xfrm>
            <a:off x="3052600" y="4104916"/>
            <a:ext cx="484756" cy="2308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(OX)</a:t>
            </a:r>
          </a:p>
        </p:txBody>
      </p:sp>
      <p:cxnSp>
        <p:nvCxnSpPr>
          <p:cNvPr id="118" name="Straight Connector 117"/>
          <p:cNvCxnSpPr/>
          <p:nvPr/>
        </p:nvCxnSpPr>
        <p:spPr>
          <a:xfrm flipH="1" flipV="1">
            <a:off x="3318955" y="4311818"/>
            <a:ext cx="45920" cy="822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5084286" y="2622964"/>
            <a:ext cx="883790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CV Post- 2 h </a:t>
            </a:r>
          </a:p>
          <a:p>
            <a:pPr lvl="0"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9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= 350 mV)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5165947" y="2456231"/>
            <a:ext cx="709486" cy="228600"/>
          </a:xfrm>
          <a:prstGeom prst="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75473" y="2418542"/>
            <a:ext cx="704349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120CV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5282553" y="3600439"/>
            <a:ext cx="2032635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Pre 2 h ( </a:t>
            </a:r>
            <a:r>
              <a:rPr lang="el-GR" sz="900" b="1" dirty="0">
                <a:solidFill>
                  <a:srgbClr val="0635CA"/>
                </a:solidFill>
                <a:latin typeface="Times New Roman"/>
                <a:cs typeface="Times New Roman"/>
              </a:rPr>
              <a:t>η</a:t>
            </a:r>
            <a:r>
              <a:rPr lang="en-US" sz="900" b="1" dirty="0">
                <a:solidFill>
                  <a:srgbClr val="0635CA"/>
                </a:solidFill>
                <a:latin typeface="Times New Roman"/>
                <a:cs typeface="Times New Roman"/>
              </a:rPr>
              <a:t> </a:t>
            </a:r>
            <a:r>
              <a:rPr lang="en-US" sz="900" b="1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350 mV) </a:t>
            </a:r>
          </a:p>
          <a:p>
            <a:pPr lvl="0"/>
            <a:r>
              <a:rPr lang="en-US" sz="900" b="1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900" b="1" baseline="30000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900" b="1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cycle)</a:t>
            </a:r>
          </a:p>
        </p:txBody>
      </p:sp>
    </p:spTree>
    <p:extLst>
      <p:ext uri="{BB962C8B-B14F-4D97-AF65-F5344CB8AC3E}">
        <p14:creationId xmlns:p14="http://schemas.microsoft.com/office/powerpoint/2010/main" val="2499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/>
          <p:nvPr/>
        </p:nvCxnSpPr>
        <p:spPr>
          <a:xfrm flipV="1">
            <a:off x="5480052" y="2504312"/>
            <a:ext cx="348455" cy="4165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632452" y="2927637"/>
            <a:ext cx="67469" cy="282288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006978" y="2299713"/>
            <a:ext cx="260349" cy="2083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147570" y="2545969"/>
            <a:ext cx="241618" cy="591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686880" y="3209925"/>
            <a:ext cx="67469" cy="282288"/>
          </a:xfrm>
          <a:prstGeom prst="straightConnector1">
            <a:avLst/>
          </a:prstGeom>
          <a:ln>
            <a:solidFill>
              <a:srgbClr val="CC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887222" y="2368595"/>
            <a:ext cx="260348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938412" y="3281013"/>
            <a:ext cx="209161" cy="104014"/>
          </a:xfrm>
          <a:prstGeom prst="line">
            <a:avLst/>
          </a:prstGeom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7046" y="3127268"/>
            <a:ext cx="70882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1" baseline="30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sz="1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090812" y="3556524"/>
            <a:ext cx="209161" cy="1040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240309" y="3381902"/>
            <a:ext cx="702414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5750001" y="3316383"/>
            <a:ext cx="209161" cy="104014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868636" y="3162637"/>
            <a:ext cx="673560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1" baseline="30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000" b="1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871449" y="3570462"/>
            <a:ext cx="209161" cy="1040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020948" y="3395842"/>
            <a:ext cx="713635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92308" y="3786733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563731" y="3701372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060134" y="3796340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031557" y="3710980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799595" y="2500628"/>
            <a:ext cx="105234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604525" y="3947893"/>
            <a:ext cx="232172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281836" y="2659812"/>
            <a:ext cx="105234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009276" y="3991236"/>
            <a:ext cx="51609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123662" y="2722557"/>
            <a:ext cx="47821" cy="410160"/>
          </a:xfrm>
          <a:prstGeom prst="line">
            <a:avLst/>
          </a:prstGeom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591526" y="2545430"/>
            <a:ext cx="223112" cy="8634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010225" y="2721177"/>
            <a:ext cx="30954" cy="410160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462394" y="2517479"/>
            <a:ext cx="91018" cy="878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106529" y="3844600"/>
            <a:ext cx="457200" cy="18288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7" name="TextBox 35"/>
          <p:cNvSpPr txBox="1">
            <a:spLocks noChangeArrowheads="1"/>
          </p:cNvSpPr>
          <p:nvPr/>
        </p:nvSpPr>
        <p:spPr bwMode="auto">
          <a:xfrm>
            <a:off x="3038028" y="3805668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12515" y="3862971"/>
            <a:ext cx="626056" cy="182880"/>
          </a:xfrm>
          <a:prstGeom prst="rect">
            <a:avLst/>
          </a:prstGeom>
          <a:solidFill>
            <a:srgbClr val="117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9" name="TextBox 35"/>
          <p:cNvSpPr txBox="1">
            <a:spLocks noChangeArrowheads="1"/>
          </p:cNvSpPr>
          <p:nvPr/>
        </p:nvSpPr>
        <p:spPr bwMode="auto">
          <a:xfrm>
            <a:off x="6387118" y="3824834"/>
            <a:ext cx="694973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 Fe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422720"/>
              </p:ext>
            </p:extLst>
          </p:nvPr>
        </p:nvGraphicFramePr>
        <p:xfrm>
          <a:off x="852469" y="1811591"/>
          <a:ext cx="3581441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7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469" y="1811591"/>
                        <a:ext cx="3581441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445913"/>
              </p:ext>
            </p:extLst>
          </p:nvPr>
        </p:nvGraphicFramePr>
        <p:xfrm>
          <a:off x="4332752" y="1823148"/>
          <a:ext cx="3581441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8" name="Graph" r:id="rId6" imgW="3906720" imgH="2992320" progId="Origin50.Graph">
                  <p:embed/>
                </p:oleObj>
              </mc:Choice>
              <mc:Fallback>
                <p:oleObj name="Graph" r:id="rId6" imgW="3906720" imgH="2992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752" y="1823148"/>
                        <a:ext cx="3581441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Arrow Connector 53"/>
          <p:cNvCxnSpPr/>
          <p:nvPr/>
        </p:nvCxnSpPr>
        <p:spPr>
          <a:xfrm flipV="1">
            <a:off x="-5597121" y="2410048"/>
            <a:ext cx="241618" cy="591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-6057814" y="3074004"/>
            <a:ext cx="67469" cy="282288"/>
          </a:xfrm>
          <a:prstGeom prst="straightConnector1">
            <a:avLst/>
          </a:prstGeom>
          <a:ln>
            <a:solidFill>
              <a:srgbClr val="CC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-5857469" y="2232674"/>
            <a:ext cx="260348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-5806281" y="3145092"/>
            <a:ext cx="209161" cy="104014"/>
          </a:xfrm>
          <a:prstGeom prst="line">
            <a:avLst/>
          </a:prstGeom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-5687645" y="2991347"/>
            <a:ext cx="332120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1" baseline="30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10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5653881" y="3420603"/>
            <a:ext cx="209161" cy="1040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-6140165" y="3811972"/>
            <a:ext cx="232172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3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912956"/>
              </p:ext>
            </p:extLst>
          </p:nvPr>
        </p:nvGraphicFramePr>
        <p:xfrm>
          <a:off x="5897710" y="1284185"/>
          <a:ext cx="2925763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1" name="Graph" r:id="rId4" imgW="2926080" imgH="2992320" progId="Origin50.Graph">
                  <p:embed/>
                </p:oleObj>
              </mc:Choice>
              <mc:Fallback>
                <p:oleObj name="Graph" r:id="rId4" imgW="292608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97710" y="1284185"/>
                        <a:ext cx="2925763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445403"/>
              </p:ext>
            </p:extLst>
          </p:nvPr>
        </p:nvGraphicFramePr>
        <p:xfrm>
          <a:off x="2930670" y="1283729"/>
          <a:ext cx="2925762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2" name="Graph" r:id="rId6" imgW="2926080" imgH="2992320" progId="Origin50.Graph">
                  <p:embed/>
                </p:oleObj>
              </mc:Choice>
              <mc:Fallback>
                <p:oleObj name="Graph" r:id="rId6" imgW="2926080" imgH="2992320" progId="Origin50.Graph">
                  <p:embed/>
                  <p:pic>
                    <p:nvPicPr>
                      <p:cNvPr id="0" name="Picture 4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0670" y="1283729"/>
                        <a:ext cx="2925762" cy="299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578147"/>
              </p:ext>
            </p:extLst>
          </p:nvPr>
        </p:nvGraphicFramePr>
        <p:xfrm>
          <a:off x="267297" y="1283729"/>
          <a:ext cx="2925762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3" name="Graph" r:id="rId8" imgW="2926080" imgH="2992320" progId="Origin50.Graph">
                  <p:embed/>
                </p:oleObj>
              </mc:Choice>
              <mc:Fallback>
                <p:oleObj name="Graph" r:id="rId8" imgW="2926080" imgH="2992320" progId="Origin50.Graph">
                  <p:embed/>
                  <p:pic>
                    <p:nvPicPr>
                      <p:cNvPr id="0" name="Picture 4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297" y="1283729"/>
                        <a:ext cx="2925762" cy="299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848666" y="2227925"/>
            <a:ext cx="739283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2302557" y="2449571"/>
            <a:ext cx="285413" cy="169799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320487" y="3104891"/>
            <a:ext cx="285413" cy="1697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05788" y="2880865"/>
            <a:ext cx="66073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Purified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678704" y="3355562"/>
            <a:ext cx="141287" cy="349377"/>
          </a:xfrm>
          <a:prstGeom prst="straightConnector1">
            <a:avLst/>
          </a:prstGeom>
          <a:ln>
            <a:solidFill>
              <a:srgbClr val="FF99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30257" y="2538469"/>
            <a:ext cx="248444" cy="3588"/>
          </a:xfrm>
          <a:prstGeom prst="straightConnector1">
            <a:avLst/>
          </a:prstGeom>
          <a:ln>
            <a:solidFill>
              <a:srgbClr val="FF99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44143" y="3471079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5568" y="3385718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13289" y="3448612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92333" y="3393731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34480" y="3458329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025471" y="3369907"/>
            <a:ext cx="312884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176640" y="1935109"/>
            <a:ext cx="147885" cy="0"/>
          </a:xfrm>
          <a:prstGeom prst="straightConnector1">
            <a:avLst/>
          </a:prstGeom>
          <a:ln>
            <a:solidFill>
              <a:srgbClr val="FF99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488278" y="3639112"/>
            <a:ext cx="142875" cy="0"/>
          </a:xfrm>
          <a:prstGeom prst="straightConnector1">
            <a:avLst/>
          </a:prstGeom>
          <a:ln>
            <a:solidFill>
              <a:srgbClr val="0099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94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be 78"/>
          <p:cNvSpPr/>
          <p:nvPr/>
        </p:nvSpPr>
        <p:spPr>
          <a:xfrm>
            <a:off x="5164299" y="485063"/>
            <a:ext cx="868679" cy="885483"/>
          </a:xfrm>
          <a:prstGeom prst="cube">
            <a:avLst>
              <a:gd name="adj" fmla="val 80905"/>
            </a:avLst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682843" y="250229"/>
            <a:ext cx="561350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WE 2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236750" y="1638756"/>
            <a:ext cx="561350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WE 1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552568"/>
              </p:ext>
            </p:extLst>
          </p:nvPr>
        </p:nvGraphicFramePr>
        <p:xfrm>
          <a:off x="1830804" y="4181798"/>
          <a:ext cx="2984534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31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0804" y="4181798"/>
                        <a:ext cx="2984534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153109"/>
              </p:ext>
            </p:extLst>
          </p:nvPr>
        </p:nvGraphicFramePr>
        <p:xfrm>
          <a:off x="4373996" y="4201727"/>
          <a:ext cx="2984534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32" name="Graph" r:id="rId6" imgW="3906720" imgH="2992320" progId="Origin50.Graph">
                  <p:embed/>
                </p:oleObj>
              </mc:Choice>
              <mc:Fallback>
                <p:oleObj name="Graph" r:id="rId6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73996" y="4201727"/>
                        <a:ext cx="2984534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412682"/>
              </p:ext>
            </p:extLst>
          </p:nvPr>
        </p:nvGraphicFramePr>
        <p:xfrm>
          <a:off x="1830388" y="-70357"/>
          <a:ext cx="2984534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33" name="Graph" r:id="rId8" imgW="3906720" imgH="2992320" progId="Origin50.Graph">
                  <p:embed/>
                </p:oleObj>
              </mc:Choice>
              <mc:Fallback>
                <p:oleObj name="Graph" r:id="rId8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30388" y="-70357"/>
                        <a:ext cx="2984534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723063"/>
              </p:ext>
            </p:extLst>
          </p:nvPr>
        </p:nvGraphicFramePr>
        <p:xfrm>
          <a:off x="1822901" y="2095030"/>
          <a:ext cx="2984534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34" name="Graph" r:id="rId10" imgW="3906720" imgH="2992320" progId="Origin50.Graph">
                  <p:embed/>
                </p:oleObj>
              </mc:Choice>
              <mc:Fallback>
                <p:oleObj name="Graph" r:id="rId10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22901" y="2095030"/>
                        <a:ext cx="2984534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910190"/>
              </p:ext>
            </p:extLst>
          </p:nvPr>
        </p:nvGraphicFramePr>
        <p:xfrm>
          <a:off x="4370389" y="2099793"/>
          <a:ext cx="2984534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35" name="Graph" r:id="rId12" imgW="3906720" imgH="2992320" progId="Origin50.Graph">
                  <p:embed/>
                </p:oleObj>
              </mc:Choice>
              <mc:Fallback>
                <p:oleObj name="Graph" r:id="rId12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70389" y="2099793"/>
                        <a:ext cx="2984534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Cube 51"/>
          <p:cNvSpPr/>
          <p:nvPr/>
        </p:nvSpPr>
        <p:spPr>
          <a:xfrm>
            <a:off x="5557829" y="644057"/>
            <a:ext cx="868679" cy="885483"/>
          </a:xfrm>
          <a:prstGeom prst="cube">
            <a:avLst>
              <a:gd name="adj" fmla="val 80905"/>
            </a:avLst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1" name="Cube 60"/>
          <p:cNvSpPr/>
          <p:nvPr/>
        </p:nvSpPr>
        <p:spPr>
          <a:xfrm>
            <a:off x="4873935" y="590816"/>
            <a:ext cx="1896785" cy="961831"/>
          </a:xfrm>
          <a:prstGeom prst="cube">
            <a:avLst>
              <a:gd name="adj" fmla="val 78075"/>
            </a:avLst>
          </a:prstGeom>
          <a:solidFill>
            <a:srgbClr val="CC66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5" name="Cube 64"/>
          <p:cNvSpPr/>
          <p:nvPr/>
        </p:nvSpPr>
        <p:spPr>
          <a:xfrm>
            <a:off x="5431740" y="1345946"/>
            <a:ext cx="288846" cy="307315"/>
          </a:xfrm>
          <a:prstGeom prst="cube">
            <a:avLst>
              <a:gd name="adj" fmla="val 43535"/>
            </a:avLst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5488708" y="1108083"/>
            <a:ext cx="3047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93448" y="1062721"/>
            <a:ext cx="0" cy="969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779199" y="1055061"/>
            <a:ext cx="0" cy="5486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5233424" y="611605"/>
            <a:ext cx="545776" cy="5480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720589" y="619904"/>
            <a:ext cx="829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191954" y="1159698"/>
            <a:ext cx="829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792229" y="598667"/>
            <a:ext cx="829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6790838" y="795588"/>
            <a:ext cx="829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6832307" y="591091"/>
            <a:ext cx="1390" cy="1980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5348988" y="683772"/>
            <a:ext cx="227925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764306" y="559622"/>
            <a:ext cx="279221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5506313" y="878495"/>
            <a:ext cx="304869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341688" y="1582755"/>
            <a:ext cx="591806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solidFill>
                  <a:srgbClr val="A7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cxnSp>
        <p:nvCxnSpPr>
          <p:cNvPr id="110" name="Straight Connector 109"/>
          <p:cNvCxnSpPr/>
          <p:nvPr/>
        </p:nvCxnSpPr>
        <p:spPr>
          <a:xfrm flipV="1">
            <a:off x="2629275" y="1573952"/>
            <a:ext cx="62885" cy="64805"/>
          </a:xfrm>
          <a:prstGeom prst="line">
            <a:avLst/>
          </a:prstGeom>
          <a:ln w="19050">
            <a:solidFill>
              <a:srgbClr val="A7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3036099" y="480801"/>
            <a:ext cx="341738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cxnSp>
        <p:nvCxnSpPr>
          <p:cNvPr id="112" name="Straight Connector 111"/>
          <p:cNvCxnSpPr/>
          <p:nvPr/>
        </p:nvCxnSpPr>
        <p:spPr>
          <a:xfrm flipH="1" flipV="1">
            <a:off x="3227108" y="683651"/>
            <a:ext cx="73819" cy="96539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3592368" y="551687"/>
            <a:ext cx="341738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cxnSp>
        <p:nvCxnSpPr>
          <p:cNvPr id="114" name="Straight Connector 113"/>
          <p:cNvCxnSpPr/>
          <p:nvPr/>
        </p:nvCxnSpPr>
        <p:spPr>
          <a:xfrm flipH="1" flipV="1">
            <a:off x="3783656" y="763352"/>
            <a:ext cx="73819" cy="96539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3899620" y="1052805"/>
            <a:ext cx="420286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118" name="Straight Connector 117"/>
          <p:cNvCxnSpPr/>
          <p:nvPr/>
        </p:nvCxnSpPr>
        <p:spPr>
          <a:xfrm flipV="1">
            <a:off x="4216775" y="1039857"/>
            <a:ext cx="62885" cy="648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/>
              <p:cNvSpPr/>
              <p:nvPr/>
            </p:nvSpPr>
            <p:spPr>
              <a:xfrm>
                <a:off x="3915823" y="1405679"/>
                <a:ext cx="4572000" cy="1164924"/>
              </a:xfrm>
              <a:prstGeom prst="rect">
                <a:avLst/>
              </a:prstGeom>
            </p:spPr>
            <p:txBody>
              <a:bodyPr lIns="91429" tIns="45715" rIns="91429" bIns="45715">
                <a:spAutoFit/>
              </a:bodyPr>
              <a:lstStyle/>
              <a:p>
                <a:r>
                  <a:rPr lang="en-US" dirty="0" smtClean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𝑐𝑜𝑛𝑑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𝑤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𝑁𝑙𝑑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 </a:t>
                </a:r>
              </a:p>
            </p:txBody>
          </p:sp>
        </mc:Choice>
        <mc:Fallback xmlns="">
          <p:sp>
            <p:nvSpPr>
              <p:cNvPr id="117" name="Rectangle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823" y="1405678"/>
                <a:ext cx="4572000" cy="1164934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ectangle 124"/>
          <p:cNvSpPr/>
          <p:nvPr/>
        </p:nvSpPr>
        <p:spPr>
          <a:xfrm>
            <a:off x="2338561" y="5005258"/>
            <a:ext cx="53089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869475" y="5529133"/>
            <a:ext cx="53089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948470" y="5270587"/>
            <a:ext cx="53089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5431741" y="5708992"/>
            <a:ext cx="53089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97740" y="5478160"/>
            <a:ext cx="53089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897626" y="4687840"/>
            <a:ext cx="53089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5959784" y="5535826"/>
            <a:ext cx="53089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421569" y="4929823"/>
            <a:ext cx="53089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364671" y="4947550"/>
            <a:ext cx="0" cy="1154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469905" y="4854808"/>
            <a:ext cx="129" cy="12773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5243631" y="4758259"/>
            <a:ext cx="24876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348986" y="4663539"/>
            <a:ext cx="255176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431755" y="273239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403178" y="187879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737968" y="2469525"/>
            <a:ext cx="457200" cy="182880"/>
          </a:xfrm>
          <a:prstGeom prst="rect">
            <a:avLst/>
          </a:prstGeom>
          <a:solidFill>
            <a:srgbClr val="A7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9" name="TextBox 35"/>
          <p:cNvSpPr txBox="1">
            <a:spLocks noChangeArrowheads="1"/>
          </p:cNvSpPr>
          <p:nvPr/>
        </p:nvSpPr>
        <p:spPr bwMode="auto">
          <a:xfrm>
            <a:off x="2651537" y="2423450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725306" y="4569711"/>
            <a:ext cx="650362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1" name="TextBox 35"/>
          <p:cNvSpPr txBox="1">
            <a:spLocks noChangeArrowheads="1"/>
          </p:cNvSpPr>
          <p:nvPr/>
        </p:nvSpPr>
        <p:spPr bwMode="auto">
          <a:xfrm>
            <a:off x="2672065" y="4528398"/>
            <a:ext cx="772523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Fe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917631" y="272603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889056" y="192005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429359" y="2424134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400781" y="2343536"/>
            <a:ext cx="312884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973435" y="2421670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944859" y="2341072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8" name="Rectangle 77"/>
          <p:cNvSpPr/>
          <p:nvPr/>
        </p:nvSpPr>
        <p:spPr>
          <a:xfrm>
            <a:off x="2419208" y="4525064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390632" y="4444466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953354" y="4535295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955256" y="4454698"/>
            <a:ext cx="255176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081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455171"/>
              </p:ext>
            </p:extLst>
          </p:nvPr>
        </p:nvGraphicFramePr>
        <p:xfrm>
          <a:off x="773354" y="3306765"/>
          <a:ext cx="4234307" cy="324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4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354" y="3306765"/>
                        <a:ext cx="4234307" cy="3243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887115"/>
              </p:ext>
            </p:extLst>
          </p:nvPr>
        </p:nvGraphicFramePr>
        <p:xfrm>
          <a:off x="779466" y="225427"/>
          <a:ext cx="4232235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5" name="Graph" r:id="rId6" imgW="3906720" imgH="2992320" progId="Origin50.Graph">
                  <p:embed/>
                </p:oleObj>
              </mc:Choice>
              <mc:Fallback>
                <p:oleObj name="Graph" r:id="rId6" imgW="3906720" imgH="2992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6" y="225427"/>
                        <a:ext cx="4232235" cy="324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002034"/>
              </p:ext>
            </p:extLst>
          </p:nvPr>
        </p:nvGraphicFramePr>
        <p:xfrm>
          <a:off x="3744916" y="-254685"/>
          <a:ext cx="4814887" cy="751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6" name="Graph" r:id="rId8" imgW="3906720" imgH="6101280" progId="Origin50.Graph">
                  <p:embed/>
                </p:oleObj>
              </mc:Choice>
              <mc:Fallback>
                <p:oleObj name="Graph" r:id="rId8" imgW="3906720" imgH="6101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16" y="-254685"/>
                        <a:ext cx="4814887" cy="7518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543436" y="810653"/>
            <a:ext cx="457200" cy="182880"/>
          </a:xfrm>
          <a:prstGeom prst="rect">
            <a:avLst/>
          </a:prstGeom>
          <a:solidFill>
            <a:srgbClr val="A7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" name="TextBox 35"/>
          <p:cNvSpPr txBox="1">
            <a:spLocks noChangeArrowheads="1"/>
          </p:cNvSpPr>
          <p:nvPr/>
        </p:nvSpPr>
        <p:spPr bwMode="auto">
          <a:xfrm>
            <a:off x="3457005" y="764579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22678" y="851803"/>
            <a:ext cx="626056" cy="182880"/>
          </a:xfrm>
          <a:prstGeom prst="rect">
            <a:avLst/>
          </a:prstGeom>
          <a:solidFill>
            <a:srgbClr val="063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6798866" y="810653"/>
            <a:ext cx="676875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 Fe</a:t>
            </a:r>
          </a:p>
        </p:txBody>
      </p:sp>
      <p:sp>
        <p:nvSpPr>
          <p:cNvPr id="9" name="Rectangle 8"/>
          <p:cNvSpPr/>
          <p:nvPr/>
        </p:nvSpPr>
        <p:spPr>
          <a:xfrm>
            <a:off x="3336877" y="3825153"/>
            <a:ext cx="650362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" name="TextBox 35"/>
          <p:cNvSpPr txBox="1">
            <a:spLocks noChangeArrowheads="1"/>
          </p:cNvSpPr>
          <p:nvPr/>
        </p:nvSpPr>
        <p:spPr bwMode="auto">
          <a:xfrm>
            <a:off x="3283635" y="3783840"/>
            <a:ext cx="772523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Fe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56155" y="762997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27579" y="677636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53696" y="3801982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25120" y="3721384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04316" y="812393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75738" y="731795"/>
            <a:ext cx="312884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79549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2372" y="45548"/>
            <a:ext cx="16002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1250" r="17187" b="11250"/>
          <a:stretch/>
        </p:blipFill>
        <p:spPr>
          <a:xfrm>
            <a:off x="52372" y="45548"/>
            <a:ext cx="1600200" cy="16002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5400000">
            <a:off x="183165" y="1468492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932194" y="927601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6104" y="1352748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0.86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0.14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7369" y="47929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9" t="38345" r="47098" b="24157"/>
          <a:stretch/>
        </p:blipFill>
        <p:spPr>
          <a:xfrm>
            <a:off x="966897" y="49587"/>
            <a:ext cx="685800" cy="6858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rot="5400000">
            <a:off x="1048385" y="608477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1822" r="17187" b="10677"/>
          <a:stretch/>
        </p:blipFill>
        <p:spPr>
          <a:xfrm>
            <a:off x="52372" y="1704308"/>
            <a:ext cx="1600200" cy="160020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rot="5400000">
            <a:off x="183161" y="3129413"/>
            <a:ext cx="45721" cy="209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936320" y="2588781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60230" y="3013928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0.86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0.14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t="656" r="13812" b="12103"/>
          <a:stretch/>
        </p:blipFill>
        <p:spPr>
          <a:xfrm>
            <a:off x="1710865" y="49880"/>
            <a:ext cx="1600200" cy="1595457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2605736" y="51898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5400000">
            <a:off x="1840532" y="1465318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 rot="5400000">
            <a:off x="2589561" y="924427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113471" y="1349574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0.68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0.32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t="39547" r="27456" b="22952"/>
          <a:stretch/>
        </p:blipFill>
        <p:spPr>
          <a:xfrm>
            <a:off x="2623549" y="51898"/>
            <a:ext cx="685801" cy="68580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 rot="5400000">
            <a:off x="2706752" y="605303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 t="260" r="15598" b="12239"/>
          <a:stretch/>
        </p:blipFill>
        <p:spPr>
          <a:xfrm>
            <a:off x="1714195" y="1701835"/>
            <a:ext cx="1600200" cy="160020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 rot="5400000">
            <a:off x="1846405" y="3116921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 rot="5400000">
            <a:off x="2597815" y="2585554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121725" y="3010701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0.68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0.32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r="17187" b="12569"/>
          <a:stretch/>
        </p:blipFill>
        <p:spPr>
          <a:xfrm>
            <a:off x="3376485" y="57132"/>
            <a:ext cx="1600200" cy="1598935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4273073" y="51897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 rot="5400000">
            <a:off x="3507870" y="1465318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 rot="5400000">
            <a:off x="4256899" y="924427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780809" y="1349574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0.46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0.54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5" t="7478" b="55022"/>
          <a:stretch/>
        </p:blipFill>
        <p:spPr>
          <a:xfrm>
            <a:off x="4291361" y="57455"/>
            <a:ext cx="685800" cy="685800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 rot="5400000">
            <a:off x="4374090" y="614826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r="33568" b="12500"/>
          <a:stretch/>
        </p:blipFill>
        <p:spPr>
          <a:xfrm rot="5400000">
            <a:off x="3376961" y="1704308"/>
            <a:ext cx="1600200" cy="1600200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 rot="5400000">
            <a:off x="3510917" y="3117243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 rot="5400000">
            <a:off x="4259946" y="2583495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3783856" y="3008642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0.46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0.54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10642" b="12500"/>
          <a:stretch/>
        </p:blipFill>
        <p:spPr>
          <a:xfrm>
            <a:off x="52372" y="3379635"/>
            <a:ext cx="1600200" cy="1600200"/>
          </a:xfrm>
          <a:prstGeom prst="rect">
            <a:avLst/>
          </a:prstGeom>
        </p:spPr>
      </p:pic>
      <p:sp>
        <p:nvSpPr>
          <p:cNvPr id="100" name="Rectangle 99"/>
          <p:cNvSpPr/>
          <p:nvPr/>
        </p:nvSpPr>
        <p:spPr>
          <a:xfrm>
            <a:off x="948485" y="3375035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 rot="5400000">
            <a:off x="178213" y="4803341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 rot="5400000">
            <a:off x="927242" y="4262450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51152" y="4687598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0.21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0.79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12674" r="63311" b="49826"/>
          <a:stretch/>
        </p:blipFill>
        <p:spPr>
          <a:xfrm>
            <a:off x="966772" y="3379798"/>
            <a:ext cx="685800" cy="685800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 rot="5400000">
            <a:off x="1049501" y="3937965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75" b="12500"/>
          <a:stretch/>
        </p:blipFill>
        <p:spPr>
          <a:xfrm rot="5400000">
            <a:off x="52372" y="5027446"/>
            <a:ext cx="1600200" cy="1600200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 rot="5400000">
            <a:off x="178698" y="6446860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 rot="5400000">
            <a:off x="927727" y="5905969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51637" y="6331116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0.21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0.79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75" b="12500"/>
          <a:stretch/>
        </p:blipFill>
        <p:spPr>
          <a:xfrm>
            <a:off x="1717206" y="3377857"/>
            <a:ext cx="1600200" cy="1600200"/>
          </a:xfrm>
          <a:prstGeom prst="rect">
            <a:avLst/>
          </a:prstGeom>
        </p:spPr>
      </p:pic>
      <p:sp>
        <p:nvSpPr>
          <p:cNvPr id="117" name="Rectangle 116"/>
          <p:cNvSpPr/>
          <p:nvPr/>
        </p:nvSpPr>
        <p:spPr>
          <a:xfrm>
            <a:off x="2612889" y="3379420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2784" r="65507" b="59716"/>
          <a:stretch/>
        </p:blipFill>
        <p:spPr>
          <a:xfrm>
            <a:off x="2631606" y="3379420"/>
            <a:ext cx="685800" cy="685800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 rot="5400000">
            <a:off x="2710555" y="3939968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 rot="5400000">
            <a:off x="1851989" y="4799480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 rot="5400000">
            <a:off x="2601018" y="4258589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2124928" y="4683737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0.08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0.92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398" r="17187" b="12102"/>
          <a:stretch/>
        </p:blipFill>
        <p:spPr>
          <a:xfrm>
            <a:off x="1710726" y="5042485"/>
            <a:ext cx="1600200" cy="1600201"/>
          </a:xfrm>
          <a:prstGeom prst="rect">
            <a:avLst/>
          </a:prstGeom>
        </p:spPr>
      </p:pic>
      <p:sp>
        <p:nvSpPr>
          <p:cNvPr id="127" name="Rectangle 126"/>
          <p:cNvSpPr/>
          <p:nvPr/>
        </p:nvSpPr>
        <p:spPr>
          <a:xfrm rot="5400000">
            <a:off x="1823571" y="6432606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 rot="5400000">
            <a:off x="2572600" y="5891715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2096510" y="6316862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0.08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0.92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r="33131" b="12500"/>
          <a:stretch/>
        </p:blipFill>
        <p:spPr>
          <a:xfrm>
            <a:off x="3374026" y="3379420"/>
            <a:ext cx="1600200" cy="1600200"/>
          </a:xfrm>
          <a:prstGeom prst="rect">
            <a:avLst/>
          </a:prstGeom>
        </p:spPr>
      </p:pic>
      <p:sp>
        <p:nvSpPr>
          <p:cNvPr id="137" name="Rectangle 136"/>
          <p:cNvSpPr/>
          <p:nvPr/>
        </p:nvSpPr>
        <p:spPr>
          <a:xfrm>
            <a:off x="4268418" y="3379635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 rot="5400000">
            <a:off x="3504510" y="4800034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 rot="5400000">
            <a:off x="4485937" y="4496786"/>
            <a:ext cx="228600" cy="679189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231278" y="4697879"/>
            <a:ext cx="777611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Fe(OOH)</a:t>
            </a: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7716" r="42581" b="54785"/>
          <a:stretch/>
        </p:blipFill>
        <p:spPr>
          <a:xfrm>
            <a:off x="4288426" y="3377857"/>
            <a:ext cx="685800" cy="685800"/>
          </a:xfrm>
          <a:prstGeom prst="rect">
            <a:avLst/>
          </a:prstGeom>
        </p:spPr>
      </p:pic>
      <p:sp>
        <p:nvSpPr>
          <p:cNvPr id="142" name="Rectangle 141"/>
          <p:cNvSpPr/>
          <p:nvPr/>
        </p:nvSpPr>
        <p:spPr>
          <a:xfrm rot="5400000">
            <a:off x="4366083" y="3940182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34377" b="12613"/>
          <a:stretch/>
        </p:blipFill>
        <p:spPr>
          <a:xfrm>
            <a:off x="3374925" y="5044547"/>
            <a:ext cx="1600202" cy="1598136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 rot="5400000">
            <a:off x="3492284" y="6419016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 rot="5400000">
            <a:off x="4473711" y="6115768"/>
            <a:ext cx="228600" cy="679189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4219052" y="6316862"/>
            <a:ext cx="777611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Fe(OOH)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76798" y="3406012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2984" y="3312553"/>
            <a:ext cx="312884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87705" y="5068454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3893" y="4994044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91160" y="75699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2584" y="-9662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01059" y="1751041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72482" y="1670443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568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533702" y="2095086"/>
            <a:ext cx="294204" cy="182880"/>
          </a:xfrm>
          <a:prstGeom prst="rect">
            <a:avLst/>
          </a:prstGeom>
          <a:solidFill>
            <a:srgbClr val="DD6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5"/>
          <p:cNvSpPr txBox="1">
            <a:spLocks noChangeArrowheads="1"/>
          </p:cNvSpPr>
          <p:nvPr/>
        </p:nvSpPr>
        <p:spPr bwMode="auto">
          <a:xfrm>
            <a:off x="2447917" y="2047247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724714" y="2101267"/>
            <a:ext cx="294204" cy="1828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>
            <a:spLocks noChangeArrowheads="1"/>
          </p:cNvSpPr>
          <p:nvPr/>
        </p:nvSpPr>
        <p:spPr bwMode="auto">
          <a:xfrm>
            <a:off x="3638929" y="2053428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035856" y="2100987"/>
            <a:ext cx="294204" cy="18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950070" y="2053148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220432" y="2095561"/>
            <a:ext cx="294204" cy="18288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35"/>
          <p:cNvSpPr txBox="1">
            <a:spLocks noChangeArrowheads="1"/>
          </p:cNvSpPr>
          <p:nvPr/>
        </p:nvSpPr>
        <p:spPr bwMode="auto">
          <a:xfrm>
            <a:off x="7134647" y="2047722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555927" y="361518"/>
            <a:ext cx="294204" cy="182880"/>
          </a:xfrm>
          <a:prstGeom prst="rect">
            <a:avLst/>
          </a:prstGeom>
          <a:solidFill>
            <a:srgbClr val="DD6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35"/>
          <p:cNvSpPr txBox="1">
            <a:spLocks noChangeArrowheads="1"/>
          </p:cNvSpPr>
          <p:nvPr/>
        </p:nvSpPr>
        <p:spPr bwMode="auto">
          <a:xfrm>
            <a:off x="2470141" y="313679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725579" y="359088"/>
            <a:ext cx="294204" cy="1828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35"/>
          <p:cNvSpPr txBox="1">
            <a:spLocks noChangeArrowheads="1"/>
          </p:cNvSpPr>
          <p:nvPr/>
        </p:nvSpPr>
        <p:spPr bwMode="auto">
          <a:xfrm>
            <a:off x="3639794" y="311249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041726" y="340243"/>
            <a:ext cx="294204" cy="18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35"/>
          <p:cNvSpPr txBox="1">
            <a:spLocks noChangeArrowheads="1"/>
          </p:cNvSpPr>
          <p:nvPr/>
        </p:nvSpPr>
        <p:spPr bwMode="auto">
          <a:xfrm>
            <a:off x="5955941" y="292404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228144" y="342160"/>
            <a:ext cx="294204" cy="18288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35"/>
          <p:cNvSpPr txBox="1">
            <a:spLocks noChangeArrowheads="1"/>
          </p:cNvSpPr>
          <p:nvPr/>
        </p:nvSpPr>
        <p:spPr bwMode="auto">
          <a:xfrm>
            <a:off x="7142359" y="294321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12056" y="327098"/>
            <a:ext cx="5985" cy="737015"/>
          </a:xfrm>
          <a:prstGeom prst="straightConnector1">
            <a:avLst/>
          </a:prstGeom>
          <a:ln w="19050">
            <a:solidFill>
              <a:srgbClr val="DD6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06827" y="358950"/>
            <a:ext cx="0" cy="568327"/>
          </a:xfrm>
          <a:prstGeom prst="straightConnector1">
            <a:avLst/>
          </a:prstGeom>
          <a:ln w="19050">
            <a:solidFill>
              <a:srgbClr val="00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 rot="5400000">
            <a:off x="8661728" y="629702"/>
            <a:ext cx="458758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</a:p>
        </p:txBody>
      </p:sp>
      <p:sp>
        <p:nvSpPr>
          <p:cNvPr id="85" name="Rectangle 84"/>
          <p:cNvSpPr/>
          <p:nvPr/>
        </p:nvSpPr>
        <p:spPr>
          <a:xfrm rot="5400000">
            <a:off x="8625631" y="1674827"/>
            <a:ext cx="537304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</a:p>
        </p:txBody>
      </p:sp>
      <p:sp>
        <p:nvSpPr>
          <p:cNvPr id="87" name="Rectangle 86"/>
          <p:cNvSpPr/>
          <p:nvPr/>
        </p:nvSpPr>
        <p:spPr>
          <a:xfrm>
            <a:off x="1138265" y="291459"/>
            <a:ext cx="152400" cy="2007976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66697" y="296343"/>
            <a:ext cx="152400" cy="2007976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V="1">
            <a:off x="4859259" y="309070"/>
            <a:ext cx="0" cy="545726"/>
          </a:xfrm>
          <a:prstGeom prst="straightConnector1">
            <a:avLst/>
          </a:prstGeom>
          <a:ln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1223989" y="345270"/>
            <a:ext cx="457200" cy="18288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35"/>
          <p:cNvSpPr txBox="1">
            <a:spLocks noChangeArrowheads="1"/>
          </p:cNvSpPr>
          <p:nvPr/>
        </p:nvSpPr>
        <p:spPr bwMode="auto">
          <a:xfrm>
            <a:off x="1153105" y="301442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8419696" y="332914"/>
            <a:ext cx="271187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35"/>
          <p:cNvSpPr txBox="1">
            <a:spLocks noChangeArrowheads="1"/>
          </p:cNvSpPr>
          <p:nvPr/>
        </p:nvSpPr>
        <p:spPr bwMode="auto">
          <a:xfrm>
            <a:off x="8263688" y="291155"/>
            <a:ext cx="55642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371978" y="2088767"/>
            <a:ext cx="271187" cy="18288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35"/>
          <p:cNvSpPr txBox="1">
            <a:spLocks noChangeArrowheads="1"/>
          </p:cNvSpPr>
          <p:nvPr/>
        </p:nvSpPr>
        <p:spPr bwMode="auto">
          <a:xfrm>
            <a:off x="1303544" y="2049434"/>
            <a:ext cx="410640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8413967" y="2079226"/>
            <a:ext cx="271187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35"/>
          <p:cNvSpPr txBox="1">
            <a:spLocks noChangeArrowheads="1"/>
          </p:cNvSpPr>
          <p:nvPr/>
        </p:nvSpPr>
        <p:spPr bwMode="auto">
          <a:xfrm>
            <a:off x="8257958" y="2037467"/>
            <a:ext cx="55642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8161153" y="277290"/>
            <a:ext cx="152400" cy="2007976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3753289" y="2519997"/>
            <a:ext cx="1556814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Binding Energy (eV)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6022676" y="293444"/>
            <a:ext cx="0" cy="351059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2321568" y="295755"/>
            <a:ext cx="152400" cy="2007976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5815930" y="290214"/>
            <a:ext cx="152400" cy="2007976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985866" y="286494"/>
            <a:ext cx="152400" cy="2007976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497735" y="290484"/>
            <a:ext cx="152400" cy="2007976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898140" y="2090222"/>
            <a:ext cx="294204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4812355" y="2042384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904010" y="348528"/>
            <a:ext cx="294204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35"/>
          <p:cNvSpPr txBox="1">
            <a:spLocks noChangeArrowheads="1"/>
          </p:cNvSpPr>
          <p:nvPr/>
        </p:nvSpPr>
        <p:spPr bwMode="auto">
          <a:xfrm>
            <a:off x="4827188" y="291725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66705" y="-33792"/>
            <a:ext cx="522878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O1s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52895" y="2603260"/>
            <a:ext cx="780961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 2p3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386988"/>
              </p:ext>
            </p:extLst>
          </p:nvPr>
        </p:nvGraphicFramePr>
        <p:xfrm>
          <a:off x="335043" y="-337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9" name="Graph" r:id="rId4" imgW="1645920" imgH="2992320" progId="Origin50.Graph">
                  <p:embed/>
                </p:oleObj>
              </mc:Choice>
              <mc:Fallback>
                <p:oleObj name="Graph" r:id="rId4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043" y="-337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365684"/>
              </p:ext>
            </p:extLst>
          </p:nvPr>
        </p:nvGraphicFramePr>
        <p:xfrm>
          <a:off x="1604775" y="-337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0" name="Graph" r:id="rId6" imgW="1645920" imgH="2992320" progId="Origin50.Graph">
                  <p:embed/>
                </p:oleObj>
              </mc:Choice>
              <mc:Fallback>
                <p:oleObj name="Graph" r:id="rId6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4775" y="-337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279227"/>
              </p:ext>
            </p:extLst>
          </p:nvPr>
        </p:nvGraphicFramePr>
        <p:xfrm>
          <a:off x="2784455" y="-337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1" name="Graph" r:id="rId8" imgW="1645920" imgH="2992320" progId="Origin50.Graph">
                  <p:embed/>
                </p:oleObj>
              </mc:Choice>
              <mc:Fallback>
                <p:oleObj name="Graph" r:id="rId8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84455" y="-337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39525"/>
              </p:ext>
            </p:extLst>
          </p:nvPr>
        </p:nvGraphicFramePr>
        <p:xfrm>
          <a:off x="3852056" y="-337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2" name="Graph" r:id="rId10" imgW="1645920" imgH="2992320" progId="Origin50.Graph">
                  <p:embed/>
                </p:oleObj>
              </mc:Choice>
              <mc:Fallback>
                <p:oleObj name="Graph" r:id="rId10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52056" y="-337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326210"/>
              </p:ext>
            </p:extLst>
          </p:nvPr>
        </p:nvGraphicFramePr>
        <p:xfrm>
          <a:off x="5045856" y="-337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3" name="Graph" r:id="rId12" imgW="1645920" imgH="2992320" progId="Origin50.Graph">
                  <p:embed/>
                </p:oleObj>
              </mc:Choice>
              <mc:Fallback>
                <p:oleObj name="Graph" r:id="rId12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45856" y="-337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839861"/>
              </p:ext>
            </p:extLst>
          </p:nvPr>
        </p:nvGraphicFramePr>
        <p:xfrm>
          <a:off x="6188856" y="-337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4" name="Graph" r:id="rId14" imgW="1645920" imgH="2992320" progId="Origin50.Graph">
                  <p:embed/>
                </p:oleObj>
              </mc:Choice>
              <mc:Fallback>
                <p:oleObj name="Graph" r:id="rId14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88856" y="-337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727066"/>
              </p:ext>
            </p:extLst>
          </p:nvPr>
        </p:nvGraphicFramePr>
        <p:xfrm>
          <a:off x="7368449" y="-337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5" name="Graph" r:id="rId16" imgW="1645920" imgH="2992320" progId="Origin50.Graph">
                  <p:embed/>
                </p:oleObj>
              </mc:Choice>
              <mc:Fallback>
                <p:oleObj name="Graph" r:id="rId16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68449" y="-337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424266"/>
              </p:ext>
            </p:extLst>
          </p:nvPr>
        </p:nvGraphicFramePr>
        <p:xfrm>
          <a:off x="1592637" y="2602544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6" name="Graph" r:id="rId18" imgW="1645920" imgH="2992320" progId="Origin50.Graph">
                  <p:embed/>
                </p:oleObj>
              </mc:Choice>
              <mc:Fallback>
                <p:oleObj name="Graph" r:id="rId18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92637" y="2602544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5" name="Straight Arrow Connector 54"/>
          <p:cNvCxnSpPr/>
          <p:nvPr/>
        </p:nvCxnSpPr>
        <p:spPr>
          <a:xfrm>
            <a:off x="2359667" y="4361281"/>
            <a:ext cx="0" cy="195680"/>
          </a:xfrm>
          <a:prstGeom prst="straightConnector1">
            <a:avLst/>
          </a:prstGeom>
          <a:ln w="19050">
            <a:solidFill>
              <a:srgbClr val="DD6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1892087" y="4720294"/>
            <a:ext cx="294204" cy="182880"/>
          </a:xfrm>
          <a:prstGeom prst="rect">
            <a:avLst/>
          </a:prstGeom>
          <a:solidFill>
            <a:srgbClr val="DD6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35"/>
          <p:cNvSpPr txBox="1">
            <a:spLocks noChangeArrowheads="1"/>
          </p:cNvSpPr>
          <p:nvPr/>
        </p:nvSpPr>
        <p:spPr bwMode="auto">
          <a:xfrm>
            <a:off x="1806302" y="4672455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885284" y="2986726"/>
            <a:ext cx="294204" cy="182880"/>
          </a:xfrm>
          <a:prstGeom prst="rect">
            <a:avLst/>
          </a:prstGeom>
          <a:solidFill>
            <a:srgbClr val="DD6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35"/>
          <p:cNvSpPr txBox="1">
            <a:spLocks noChangeArrowheads="1"/>
          </p:cNvSpPr>
          <p:nvPr/>
        </p:nvSpPr>
        <p:spPr bwMode="auto">
          <a:xfrm>
            <a:off x="1799499" y="2938887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386951"/>
              </p:ext>
            </p:extLst>
          </p:nvPr>
        </p:nvGraphicFramePr>
        <p:xfrm>
          <a:off x="2769843" y="2599449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7" name="Graph" r:id="rId20" imgW="1645920" imgH="2992320" progId="Origin50.Graph">
                  <p:embed/>
                </p:oleObj>
              </mc:Choice>
              <mc:Fallback>
                <p:oleObj name="Graph" r:id="rId20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769843" y="2599449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Rectangle 70"/>
          <p:cNvSpPr/>
          <p:nvPr/>
        </p:nvSpPr>
        <p:spPr>
          <a:xfrm>
            <a:off x="3109071" y="4703386"/>
            <a:ext cx="294204" cy="1828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35"/>
          <p:cNvSpPr txBox="1">
            <a:spLocks noChangeArrowheads="1"/>
          </p:cNvSpPr>
          <p:nvPr/>
        </p:nvSpPr>
        <p:spPr bwMode="auto">
          <a:xfrm>
            <a:off x="3023284" y="4655547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109936" y="2980257"/>
            <a:ext cx="294204" cy="1828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35"/>
          <p:cNvSpPr txBox="1">
            <a:spLocks noChangeArrowheads="1"/>
          </p:cNvSpPr>
          <p:nvPr/>
        </p:nvSpPr>
        <p:spPr bwMode="auto">
          <a:xfrm>
            <a:off x="3024150" y="2932418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552182" y="4358019"/>
            <a:ext cx="0" cy="164104"/>
          </a:xfrm>
          <a:prstGeom prst="straightConnector1">
            <a:avLst/>
          </a:prstGeom>
          <a:ln w="19050">
            <a:solidFill>
              <a:srgbClr val="00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761095"/>
              </p:ext>
            </p:extLst>
          </p:nvPr>
        </p:nvGraphicFramePr>
        <p:xfrm>
          <a:off x="3825630" y="2603259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8" name="Graph" r:id="rId22" imgW="1645920" imgH="2992320" progId="Origin50.Graph">
                  <p:embed/>
                </p:oleObj>
              </mc:Choice>
              <mc:Fallback>
                <p:oleObj name="Graph" r:id="rId22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825630" y="2603259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7" name="Straight Arrow Connector 76"/>
          <p:cNvCxnSpPr/>
          <p:nvPr/>
        </p:nvCxnSpPr>
        <p:spPr>
          <a:xfrm>
            <a:off x="4745279" y="4609806"/>
            <a:ext cx="0" cy="13602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4532979" y="4692107"/>
            <a:ext cx="748901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Fe auger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240362" y="4684992"/>
            <a:ext cx="294204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4154577" y="4637153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246232" y="2952823"/>
            <a:ext cx="294204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35"/>
          <p:cNvSpPr txBox="1">
            <a:spLocks noChangeArrowheads="1"/>
          </p:cNvSpPr>
          <p:nvPr/>
        </p:nvSpPr>
        <p:spPr bwMode="auto">
          <a:xfrm>
            <a:off x="4169412" y="2896019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764847"/>
              </p:ext>
            </p:extLst>
          </p:nvPr>
        </p:nvGraphicFramePr>
        <p:xfrm>
          <a:off x="5042317" y="2603259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9" name="Graph" r:id="rId24" imgW="1645920" imgH="2992320" progId="Origin50.Graph">
                  <p:embed/>
                </p:oleObj>
              </mc:Choice>
              <mc:Fallback>
                <p:oleObj name="Graph" r:id="rId24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042317" y="2603259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tangle 85"/>
          <p:cNvSpPr/>
          <p:nvPr/>
        </p:nvSpPr>
        <p:spPr>
          <a:xfrm>
            <a:off x="5423378" y="4685064"/>
            <a:ext cx="294204" cy="18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5337592" y="4637225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421628" y="2954800"/>
            <a:ext cx="294204" cy="18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35"/>
          <p:cNvSpPr txBox="1">
            <a:spLocks noChangeArrowheads="1"/>
          </p:cNvSpPr>
          <p:nvPr/>
        </p:nvSpPr>
        <p:spPr bwMode="auto">
          <a:xfrm>
            <a:off x="5335842" y="2906961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413803"/>
              </p:ext>
            </p:extLst>
          </p:nvPr>
        </p:nvGraphicFramePr>
        <p:xfrm>
          <a:off x="6202168" y="2612784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0" name="Graph" r:id="rId26" imgW="1645920" imgH="2992320" progId="Origin50.Graph">
                  <p:embed/>
                </p:oleObj>
              </mc:Choice>
              <mc:Fallback>
                <p:oleObj name="Graph" r:id="rId26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202168" y="2612784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6" name="Straight Arrow Connector 95"/>
          <p:cNvCxnSpPr/>
          <p:nvPr/>
        </p:nvCxnSpPr>
        <p:spPr>
          <a:xfrm>
            <a:off x="5920200" y="4609806"/>
            <a:ext cx="0" cy="13602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5707899" y="4692107"/>
            <a:ext cx="748901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Fe auger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7077571" y="4633619"/>
            <a:ext cx="0" cy="13602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6897021" y="4715919"/>
            <a:ext cx="748901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Fe auger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582250" y="4720913"/>
            <a:ext cx="294204" cy="18288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35"/>
          <p:cNvSpPr txBox="1">
            <a:spLocks noChangeArrowheads="1"/>
          </p:cNvSpPr>
          <p:nvPr/>
        </p:nvSpPr>
        <p:spPr bwMode="auto">
          <a:xfrm>
            <a:off x="6496464" y="4673075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6589962" y="2982752"/>
            <a:ext cx="294204" cy="18288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35"/>
          <p:cNvSpPr txBox="1">
            <a:spLocks noChangeArrowheads="1"/>
          </p:cNvSpPr>
          <p:nvPr/>
        </p:nvSpPr>
        <p:spPr bwMode="auto">
          <a:xfrm>
            <a:off x="6504176" y="2934914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341720"/>
              </p:ext>
            </p:extLst>
          </p:nvPr>
        </p:nvGraphicFramePr>
        <p:xfrm>
          <a:off x="345602" y="2603259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1" name="Graph" r:id="rId28" imgW="1645920" imgH="2992320" progId="Origin50.Graph">
                  <p:embed/>
                </p:oleObj>
              </mc:Choice>
              <mc:Fallback>
                <p:oleObj name="Graph" r:id="rId28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45602" y="2603259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Rectangle 116"/>
          <p:cNvSpPr/>
          <p:nvPr/>
        </p:nvSpPr>
        <p:spPr>
          <a:xfrm>
            <a:off x="709029" y="2981352"/>
            <a:ext cx="457200" cy="18288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35"/>
          <p:cNvSpPr txBox="1">
            <a:spLocks noChangeArrowheads="1"/>
          </p:cNvSpPr>
          <p:nvPr/>
        </p:nvSpPr>
        <p:spPr bwMode="auto">
          <a:xfrm>
            <a:off x="638145" y="2937524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719858" y="4694369"/>
            <a:ext cx="271187" cy="18288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35"/>
          <p:cNvSpPr txBox="1">
            <a:spLocks noChangeArrowheads="1"/>
          </p:cNvSpPr>
          <p:nvPr/>
        </p:nvSpPr>
        <p:spPr bwMode="auto">
          <a:xfrm>
            <a:off x="651425" y="4655036"/>
            <a:ext cx="410640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1232763" y="4358017"/>
            <a:ext cx="0" cy="195680"/>
          </a:xfrm>
          <a:prstGeom prst="straightConnector1">
            <a:avLst/>
          </a:prstGeom>
          <a:ln w="19050">
            <a:solidFill>
              <a:srgbClr val="A7050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 rot="5400000">
            <a:off x="7496941" y="3235433"/>
            <a:ext cx="458758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</a:p>
        </p:txBody>
      </p:sp>
      <p:sp>
        <p:nvSpPr>
          <p:cNvPr id="123" name="Rectangle 122"/>
          <p:cNvSpPr/>
          <p:nvPr/>
        </p:nvSpPr>
        <p:spPr>
          <a:xfrm rot="5400000">
            <a:off x="7460844" y="4280558"/>
            <a:ext cx="537304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787055" y="5169938"/>
            <a:ext cx="1556814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Binding Energy (eV)</a:t>
            </a:r>
          </a:p>
        </p:txBody>
      </p:sp>
    </p:spTree>
    <p:extLst>
      <p:ext uri="{BB962C8B-B14F-4D97-AF65-F5344CB8AC3E}">
        <p14:creationId xmlns:p14="http://schemas.microsoft.com/office/powerpoint/2010/main" val="14599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911402" y="2069686"/>
            <a:ext cx="294204" cy="182880"/>
          </a:xfrm>
          <a:prstGeom prst="rect">
            <a:avLst/>
          </a:prstGeom>
          <a:solidFill>
            <a:srgbClr val="DD6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5"/>
          <p:cNvSpPr txBox="1">
            <a:spLocks noChangeArrowheads="1"/>
          </p:cNvSpPr>
          <p:nvPr/>
        </p:nvSpPr>
        <p:spPr bwMode="auto">
          <a:xfrm>
            <a:off x="1825616" y="2021847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02414" y="2063167"/>
            <a:ext cx="294204" cy="1828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>
            <a:spLocks noChangeArrowheads="1"/>
          </p:cNvSpPr>
          <p:nvPr/>
        </p:nvSpPr>
        <p:spPr bwMode="auto">
          <a:xfrm>
            <a:off x="3016626" y="2015328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13556" y="2075587"/>
            <a:ext cx="294204" cy="18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327771" y="2027748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98132" y="2095561"/>
            <a:ext cx="294204" cy="18288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35"/>
          <p:cNvSpPr txBox="1">
            <a:spLocks noChangeArrowheads="1"/>
          </p:cNvSpPr>
          <p:nvPr/>
        </p:nvSpPr>
        <p:spPr bwMode="auto">
          <a:xfrm>
            <a:off x="6512346" y="2047722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933627" y="336118"/>
            <a:ext cx="294204" cy="182880"/>
          </a:xfrm>
          <a:prstGeom prst="rect">
            <a:avLst/>
          </a:prstGeom>
          <a:solidFill>
            <a:srgbClr val="DD6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35"/>
          <p:cNvSpPr txBox="1">
            <a:spLocks noChangeArrowheads="1"/>
          </p:cNvSpPr>
          <p:nvPr/>
        </p:nvSpPr>
        <p:spPr bwMode="auto">
          <a:xfrm>
            <a:off x="1847841" y="288279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103279" y="308288"/>
            <a:ext cx="294204" cy="1828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35"/>
          <p:cNvSpPr txBox="1">
            <a:spLocks noChangeArrowheads="1"/>
          </p:cNvSpPr>
          <p:nvPr/>
        </p:nvSpPr>
        <p:spPr bwMode="auto">
          <a:xfrm>
            <a:off x="3017494" y="260450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419426" y="302143"/>
            <a:ext cx="294204" cy="18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35"/>
          <p:cNvSpPr txBox="1">
            <a:spLocks noChangeArrowheads="1"/>
          </p:cNvSpPr>
          <p:nvPr/>
        </p:nvSpPr>
        <p:spPr bwMode="auto">
          <a:xfrm>
            <a:off x="5333640" y="254304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605844" y="316760"/>
            <a:ext cx="294204" cy="18288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35"/>
          <p:cNvSpPr txBox="1">
            <a:spLocks noChangeArrowheads="1"/>
          </p:cNvSpPr>
          <p:nvPr/>
        </p:nvSpPr>
        <p:spPr bwMode="auto">
          <a:xfrm>
            <a:off x="6520058" y="268922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83" name="Rectangle 82"/>
          <p:cNvSpPr/>
          <p:nvPr/>
        </p:nvSpPr>
        <p:spPr>
          <a:xfrm rot="5400000">
            <a:off x="8661728" y="629702"/>
            <a:ext cx="458758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</a:p>
        </p:txBody>
      </p:sp>
      <p:sp>
        <p:nvSpPr>
          <p:cNvPr id="85" name="Rectangle 84"/>
          <p:cNvSpPr/>
          <p:nvPr/>
        </p:nvSpPr>
        <p:spPr>
          <a:xfrm rot="5400000">
            <a:off x="8625631" y="1674827"/>
            <a:ext cx="537304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797396" y="307514"/>
            <a:ext cx="271187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35"/>
          <p:cNvSpPr txBox="1">
            <a:spLocks noChangeArrowheads="1"/>
          </p:cNvSpPr>
          <p:nvPr/>
        </p:nvSpPr>
        <p:spPr bwMode="auto">
          <a:xfrm>
            <a:off x="7641387" y="265755"/>
            <a:ext cx="55642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7791667" y="2079226"/>
            <a:ext cx="271187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35"/>
          <p:cNvSpPr txBox="1">
            <a:spLocks noChangeArrowheads="1"/>
          </p:cNvSpPr>
          <p:nvPr/>
        </p:nvSpPr>
        <p:spPr bwMode="auto">
          <a:xfrm>
            <a:off x="7635658" y="2037467"/>
            <a:ext cx="55642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275840" y="2077522"/>
            <a:ext cx="294204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4190054" y="2029683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281710" y="323128"/>
            <a:ext cx="294204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35"/>
          <p:cNvSpPr txBox="1">
            <a:spLocks noChangeArrowheads="1"/>
          </p:cNvSpPr>
          <p:nvPr/>
        </p:nvSpPr>
        <p:spPr bwMode="auto">
          <a:xfrm>
            <a:off x="4204889" y="266324"/>
            <a:ext cx="44960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66705" y="-33792"/>
            <a:ext cx="651118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Fe 2p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292721"/>
              </p:ext>
            </p:extLst>
          </p:nvPr>
        </p:nvGraphicFramePr>
        <p:xfrm>
          <a:off x="7359448" y="-337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27" name="Graph" r:id="rId4" imgW="1645920" imgH="2992320" progId="Origin50.Graph">
                  <p:embed/>
                </p:oleObj>
              </mc:Choice>
              <mc:Fallback>
                <p:oleObj name="Graph" r:id="rId4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59448" y="-337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449478"/>
              </p:ext>
            </p:extLst>
          </p:nvPr>
        </p:nvGraphicFramePr>
        <p:xfrm>
          <a:off x="6172263" y="-464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28" name="Graph" r:id="rId6" imgW="1645920" imgH="2992320" progId="Origin50.Graph">
                  <p:embed/>
                </p:oleObj>
              </mc:Choice>
              <mc:Fallback>
                <p:oleObj name="Graph" r:id="rId6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72263" y="-464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212500"/>
              </p:ext>
            </p:extLst>
          </p:nvPr>
        </p:nvGraphicFramePr>
        <p:xfrm>
          <a:off x="5039291" y="-464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29" name="Graph" r:id="rId8" imgW="1645920" imgH="2992320" progId="Origin50.Graph">
                  <p:embed/>
                </p:oleObj>
              </mc:Choice>
              <mc:Fallback>
                <p:oleObj name="Graph" r:id="rId8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39291" y="-464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640141"/>
              </p:ext>
            </p:extLst>
          </p:nvPr>
        </p:nvGraphicFramePr>
        <p:xfrm>
          <a:off x="3851030" y="-464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0" name="Graph" r:id="rId10" imgW="1645920" imgH="2992320" progId="Origin50.Graph">
                  <p:embed/>
                </p:oleObj>
              </mc:Choice>
              <mc:Fallback>
                <p:oleObj name="Graph" r:id="rId10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51030" y="-464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334023"/>
              </p:ext>
            </p:extLst>
          </p:nvPr>
        </p:nvGraphicFramePr>
        <p:xfrm>
          <a:off x="2791781" y="-464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1" name="Graph" r:id="rId12" imgW="1645920" imgH="2992320" progId="Origin50.Graph">
                  <p:embed/>
                </p:oleObj>
              </mc:Choice>
              <mc:Fallback>
                <p:oleObj name="Graph" r:id="rId12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91781" y="-464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514035"/>
              </p:ext>
            </p:extLst>
          </p:nvPr>
        </p:nvGraphicFramePr>
        <p:xfrm>
          <a:off x="1563688" y="-46491"/>
          <a:ext cx="150912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2" name="Graph" r:id="rId14" imgW="1645920" imgH="2992320" progId="Origin50.Graph">
                  <p:embed/>
                </p:oleObj>
              </mc:Choice>
              <mc:Fallback>
                <p:oleObj name="Graph" r:id="rId14" imgW="16459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63688" y="-46491"/>
                        <a:ext cx="150912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4" name="Straight Arrow Connector 123"/>
          <p:cNvCxnSpPr/>
          <p:nvPr/>
        </p:nvCxnSpPr>
        <p:spPr>
          <a:xfrm>
            <a:off x="2487526" y="1980867"/>
            <a:ext cx="0" cy="13602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2179965" y="2063168"/>
            <a:ext cx="764931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 auger</a:t>
            </a:r>
          </a:p>
        </p:txBody>
      </p:sp>
      <p:cxnSp>
        <p:nvCxnSpPr>
          <p:cNvPr id="126" name="Straight Arrow Connector 125"/>
          <p:cNvCxnSpPr/>
          <p:nvPr/>
        </p:nvCxnSpPr>
        <p:spPr>
          <a:xfrm>
            <a:off x="3659103" y="1972289"/>
            <a:ext cx="0" cy="13602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3351542" y="2054589"/>
            <a:ext cx="764931" cy="26160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 auger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3772945" y="2549568"/>
            <a:ext cx="1556814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Binding Energy (eV)</a:t>
            </a:r>
          </a:p>
        </p:txBody>
      </p:sp>
    </p:spTree>
    <p:extLst>
      <p:ext uri="{BB962C8B-B14F-4D97-AF65-F5344CB8AC3E}">
        <p14:creationId xmlns:p14="http://schemas.microsoft.com/office/powerpoint/2010/main" val="33249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4" r="15931" b="12328"/>
          <a:stretch/>
        </p:blipFill>
        <p:spPr>
          <a:xfrm>
            <a:off x="51035" y="3371650"/>
            <a:ext cx="1600200" cy="160334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966" r="25968" b="11533"/>
          <a:stretch/>
        </p:blipFill>
        <p:spPr>
          <a:xfrm>
            <a:off x="48225" y="5025574"/>
            <a:ext cx="1599714" cy="16001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r="17187" b="12500"/>
          <a:stretch/>
        </p:blipFill>
        <p:spPr>
          <a:xfrm>
            <a:off x="3373563" y="1708851"/>
            <a:ext cx="1600200" cy="160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r="18103" b="12689"/>
          <a:stretch/>
        </p:blipFill>
        <p:spPr>
          <a:xfrm>
            <a:off x="3373563" y="48020"/>
            <a:ext cx="1600201" cy="1596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r="30532" b="12500"/>
          <a:stretch/>
        </p:blipFill>
        <p:spPr>
          <a:xfrm>
            <a:off x="1719055" y="1710119"/>
            <a:ext cx="16002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r="17187" b="12500"/>
          <a:stretch/>
        </p:blipFill>
        <p:spPr>
          <a:xfrm>
            <a:off x="1718956" y="49054"/>
            <a:ext cx="1600200" cy="1600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522" r="18776" b="11979"/>
          <a:stretch/>
        </p:blipFill>
        <p:spPr>
          <a:xfrm>
            <a:off x="55337" y="55404"/>
            <a:ext cx="16002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18776" b="12500"/>
          <a:stretch/>
        </p:blipFill>
        <p:spPr>
          <a:xfrm>
            <a:off x="55338" y="1708920"/>
            <a:ext cx="1600201" cy="1600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5400000">
            <a:off x="191257" y="1478583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940286" y="937692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4670" y="1362839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0.85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0.15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3080" y="55639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1050127" y="618567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9" t="45000" r="2657" b="17500"/>
          <a:stretch/>
        </p:blipFill>
        <p:spPr>
          <a:xfrm>
            <a:off x="976606" y="55639"/>
            <a:ext cx="685800" cy="685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5400000">
            <a:off x="188878" y="3131549"/>
            <a:ext cx="45721" cy="209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927586" y="2577193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1970" y="3002340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0.85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0.15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sp>
        <p:nvSpPr>
          <p:cNvPr id="28" name="Rectangle 27"/>
          <p:cNvSpPr/>
          <p:nvPr/>
        </p:nvSpPr>
        <p:spPr>
          <a:xfrm rot="5400000">
            <a:off x="1050127" y="620726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615069" y="49054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0716" r="35938" b="41784"/>
          <a:stretch/>
        </p:blipFill>
        <p:spPr>
          <a:xfrm>
            <a:off x="2633356" y="49054"/>
            <a:ext cx="685800" cy="6858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 rot="5400000">
            <a:off x="1843476" y="1482694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5400000">
            <a:off x="2592505" y="941803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5400000">
            <a:off x="1843961" y="3132563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5400000">
            <a:off x="2592990" y="2591672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87837" y="1366950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0.69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0.31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088322" y="3010469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0.69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0.31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67292" y="50400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5400000">
            <a:off x="3507870" y="1465318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5400000">
            <a:off x="4256899" y="924427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742709" y="1349574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0.57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0.43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sp>
        <p:nvSpPr>
          <p:cNvPr id="57" name="Rectangle 56"/>
          <p:cNvSpPr/>
          <p:nvPr/>
        </p:nvSpPr>
        <p:spPr>
          <a:xfrm rot="5400000">
            <a:off x="4374090" y="614826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5400000">
            <a:off x="3510917" y="3117243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5400000">
            <a:off x="4259946" y="2583495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771951" y="3008642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0.57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0.43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4" t="28305" r="41921" b="34195"/>
          <a:stretch/>
        </p:blipFill>
        <p:spPr>
          <a:xfrm>
            <a:off x="4287967" y="46981"/>
            <a:ext cx="685799" cy="685800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 rot="5400000">
            <a:off x="2730562" y="612669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 rot="5400000">
            <a:off x="2730562" y="614826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5400000">
            <a:off x="4385329" y="618567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956330" y="3376411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9" t="39703" r="35007" b="22798"/>
          <a:stretch/>
        </p:blipFill>
        <p:spPr>
          <a:xfrm>
            <a:off x="970953" y="3374524"/>
            <a:ext cx="685800" cy="68580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 rot="5400000">
            <a:off x="198056" y="4784291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 rot="5400000">
            <a:off x="947085" y="4243400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30511" y="4668548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0.37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0.63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sp>
        <p:nvSpPr>
          <p:cNvPr id="75" name="Rectangle 74"/>
          <p:cNvSpPr/>
          <p:nvPr/>
        </p:nvSpPr>
        <p:spPr>
          <a:xfrm rot="5400000">
            <a:off x="193938" y="6446860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 rot="5400000">
            <a:off x="942967" y="5905969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33536" y="6331116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0.37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0.63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sp>
        <p:nvSpPr>
          <p:cNvPr id="78" name="Rectangle 77"/>
          <p:cNvSpPr/>
          <p:nvPr/>
        </p:nvSpPr>
        <p:spPr>
          <a:xfrm rot="5400000">
            <a:off x="1069344" y="3918915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4" r="16471" b="12500"/>
          <a:stretch/>
        </p:blipFill>
        <p:spPr>
          <a:xfrm>
            <a:off x="1718959" y="3374524"/>
            <a:ext cx="1599715" cy="16002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75" b="12500"/>
          <a:stretch/>
        </p:blipFill>
        <p:spPr>
          <a:xfrm>
            <a:off x="1723997" y="5025571"/>
            <a:ext cx="1600200" cy="1600200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2620510" y="3376245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2710555" y="3939968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 rot="5400000">
            <a:off x="1851989" y="4799480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2601018" y="4258589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124928" y="4683737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0.23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0.77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sp>
        <p:nvSpPr>
          <p:cNvPr id="88" name="Rectangle 87"/>
          <p:cNvSpPr/>
          <p:nvPr/>
        </p:nvSpPr>
        <p:spPr>
          <a:xfrm rot="5400000">
            <a:off x="1823571" y="6432606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 rot="5400000">
            <a:off x="2572600" y="5891715"/>
            <a:ext cx="228600" cy="1143000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2096510" y="6316862"/>
            <a:ext cx="1254760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</a:rPr>
              <a:t>0.23</a:t>
            </a:r>
            <a:r>
              <a:rPr lang="en-US" sz="1200" dirty="0">
                <a:solidFill>
                  <a:schemeClr val="bg1"/>
                </a:solidFill>
              </a:rPr>
              <a:t>Fe</a:t>
            </a:r>
            <a:r>
              <a:rPr lang="en-US" sz="1200" baseline="-25000" dirty="0">
                <a:solidFill>
                  <a:schemeClr val="bg1"/>
                </a:solidFill>
              </a:rPr>
              <a:t>0.77</a:t>
            </a:r>
            <a:r>
              <a:rPr lang="en-US" sz="1200" dirty="0">
                <a:solidFill>
                  <a:schemeClr val="bg1"/>
                </a:solidFill>
              </a:rPr>
              <a:t>(OOH)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5" t="5357" b="57573"/>
          <a:stretch/>
        </p:blipFill>
        <p:spPr>
          <a:xfrm>
            <a:off x="2638393" y="3379268"/>
            <a:ext cx="685800" cy="677946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 rot="5400000">
            <a:off x="2730562" y="3918915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8" t="609" r="20507" b="11891"/>
          <a:stretch/>
        </p:blipFill>
        <p:spPr>
          <a:xfrm>
            <a:off x="3373563" y="3377699"/>
            <a:ext cx="1600200" cy="160020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652" r="21977" b="12065"/>
          <a:stretch/>
        </p:blipFill>
        <p:spPr>
          <a:xfrm>
            <a:off x="3371166" y="5029525"/>
            <a:ext cx="1600200" cy="1596246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>
            <a:off x="4268418" y="3379635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 rot="5400000">
            <a:off x="3504510" y="4800034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 rot="5400000">
            <a:off x="4485937" y="4496786"/>
            <a:ext cx="228600" cy="679189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4231278" y="4697879"/>
            <a:ext cx="777611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Fe(OOH)</a:t>
            </a:r>
          </a:p>
        </p:txBody>
      </p:sp>
      <p:sp>
        <p:nvSpPr>
          <p:cNvPr id="99" name="Rectangle 98"/>
          <p:cNvSpPr/>
          <p:nvPr/>
        </p:nvSpPr>
        <p:spPr>
          <a:xfrm rot="5400000">
            <a:off x="4366083" y="3940182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 rot="5400000">
            <a:off x="3492284" y="6419016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 rot="5400000">
            <a:off x="4473711" y="6115768"/>
            <a:ext cx="228600" cy="679189"/>
          </a:xfrm>
          <a:prstGeom prst="rect">
            <a:avLst/>
          </a:prstGeom>
          <a:solidFill>
            <a:schemeClr val="tx1">
              <a:lumMod val="75000"/>
              <a:lumOff val="2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4219052" y="6316862"/>
            <a:ext cx="777611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Fe(OOH)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750" r="35938" b="39750"/>
          <a:stretch/>
        </p:blipFill>
        <p:spPr>
          <a:xfrm>
            <a:off x="4287323" y="3379288"/>
            <a:ext cx="685800" cy="685801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 rot="5400000">
            <a:off x="4382851" y="3918915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76798" y="3406012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32984" y="3312553"/>
            <a:ext cx="312884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87705" y="5068454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3893" y="4994044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91160" y="75699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2584" y="-9662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101059" y="1751041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2482" y="1670443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151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23626"/>
              </p:ext>
            </p:extLst>
          </p:nvPr>
        </p:nvGraphicFramePr>
        <p:xfrm>
          <a:off x="5538272" y="0"/>
          <a:ext cx="2977101" cy="347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5" name="Graph" r:id="rId4" imgW="2194560" imgH="2560320" progId="Origin50.Graph">
                  <p:embed/>
                </p:oleObj>
              </mc:Choice>
              <mc:Fallback>
                <p:oleObj name="Graph" r:id="rId4" imgW="2194560" imgH="256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8272" y="0"/>
                        <a:ext cx="2977101" cy="347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088184"/>
              </p:ext>
            </p:extLst>
          </p:nvPr>
        </p:nvGraphicFramePr>
        <p:xfrm>
          <a:off x="242352" y="3355383"/>
          <a:ext cx="2977101" cy="347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6" name="Graph" r:id="rId6" imgW="2194560" imgH="2560320" progId="Origin50.Graph">
                  <p:embed/>
                </p:oleObj>
              </mc:Choice>
              <mc:Fallback>
                <p:oleObj name="Graph" r:id="rId6" imgW="2194560" imgH="256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2352" y="3355383"/>
                        <a:ext cx="2977101" cy="347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499"/>
              </p:ext>
            </p:extLst>
          </p:nvPr>
        </p:nvGraphicFramePr>
        <p:xfrm>
          <a:off x="2886169" y="0"/>
          <a:ext cx="2977101" cy="347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7" name="Graph" r:id="rId8" imgW="2194560" imgH="2560320" progId="Origin50.Graph">
                  <p:embed/>
                </p:oleObj>
              </mc:Choice>
              <mc:Fallback>
                <p:oleObj name="Graph" r:id="rId8" imgW="2194560" imgH="256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86169" y="0"/>
                        <a:ext cx="2977101" cy="347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874193"/>
              </p:ext>
            </p:extLst>
          </p:nvPr>
        </p:nvGraphicFramePr>
        <p:xfrm>
          <a:off x="241938" y="9007"/>
          <a:ext cx="2974111" cy="3471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8" name="Graph" r:id="rId10" imgW="2194560" imgH="2560320" progId="Origin50.Graph">
                  <p:embed/>
                </p:oleObj>
              </mc:Choice>
              <mc:Fallback>
                <p:oleObj name="Graph" r:id="rId10" imgW="2194560" imgH="256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1938" y="9007"/>
                        <a:ext cx="2974111" cy="3471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1276272" y="1803070"/>
            <a:ext cx="129071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9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 (pre-)2</a:t>
            </a:r>
            <a:r>
              <a:rPr lang="en-US" sz="1000" b="1" baseline="30000" dirty="0">
                <a:solidFill>
                  <a:srgbClr val="9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9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1254733" y="1978444"/>
            <a:ext cx="100227" cy="80210"/>
          </a:xfrm>
          <a:prstGeom prst="line">
            <a:avLst/>
          </a:prstGeom>
          <a:ln w="19050"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193723" y="698170"/>
            <a:ext cx="129873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CV (pre-) 1st cycle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1172185" y="873544"/>
            <a:ext cx="100227" cy="802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821454" y="2698420"/>
            <a:ext cx="136285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FB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(post-) 2</a:t>
            </a:r>
            <a:r>
              <a:rPr lang="en-US" sz="1000" b="1" baseline="30000" dirty="0">
                <a:solidFill>
                  <a:srgbClr val="FB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FB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944809" y="2602004"/>
            <a:ext cx="73818" cy="138499"/>
          </a:xfrm>
          <a:prstGeom prst="line">
            <a:avLst/>
          </a:prstGeom>
          <a:ln w="19050">
            <a:solidFill>
              <a:srgbClr val="FB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290199" y="2717326"/>
            <a:ext cx="457200" cy="18288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7" name="TextBox 35"/>
          <p:cNvSpPr txBox="1">
            <a:spLocks noChangeArrowheads="1"/>
          </p:cNvSpPr>
          <p:nvPr/>
        </p:nvSpPr>
        <p:spPr bwMode="auto">
          <a:xfrm>
            <a:off x="2221698" y="2678394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924170" y="1860202"/>
            <a:ext cx="129071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(pre-) 2</a:t>
            </a:r>
            <a:r>
              <a:rPr lang="en-US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3910253" y="2035576"/>
            <a:ext cx="100227" cy="8021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3806164" y="910183"/>
            <a:ext cx="129873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CV (pre-) 1st cycle</a:t>
            </a:r>
          </a:p>
        </p:txBody>
      </p:sp>
      <p:cxnSp>
        <p:nvCxnSpPr>
          <p:cNvPr id="71" name="Straight Connector 70"/>
          <p:cNvCxnSpPr/>
          <p:nvPr/>
        </p:nvCxnSpPr>
        <p:spPr>
          <a:xfrm flipH="1">
            <a:off x="3784626" y="1085557"/>
            <a:ext cx="100227" cy="802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3452574" y="2639863"/>
            <a:ext cx="1319570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(post) 2</a:t>
            </a:r>
            <a:r>
              <a:rPr lang="en-US" sz="10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73" name="Straight Connector 72"/>
          <p:cNvCxnSpPr/>
          <p:nvPr/>
        </p:nvCxnSpPr>
        <p:spPr>
          <a:xfrm flipH="1">
            <a:off x="3575931" y="2543446"/>
            <a:ext cx="73818" cy="13849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4939419" y="2701176"/>
            <a:ext cx="457200" cy="182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5" name="TextBox 35"/>
          <p:cNvSpPr txBox="1">
            <a:spLocks noChangeArrowheads="1"/>
          </p:cNvSpPr>
          <p:nvPr/>
        </p:nvSpPr>
        <p:spPr bwMode="auto">
          <a:xfrm>
            <a:off x="4870918" y="2659863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57858" y="1527340"/>
            <a:ext cx="129071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DD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(pre-) 2</a:t>
            </a:r>
            <a:r>
              <a:rPr lang="en-US" sz="1000" b="1" baseline="30000" dirty="0">
                <a:solidFill>
                  <a:srgbClr val="DD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DD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6718286" y="1747637"/>
            <a:ext cx="394746" cy="270100"/>
          </a:xfrm>
          <a:prstGeom prst="line">
            <a:avLst/>
          </a:prstGeom>
          <a:ln w="19050">
            <a:solidFill>
              <a:srgbClr val="DD6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531789" y="1175749"/>
            <a:ext cx="129873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CV (pre-) 1st cycle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6617734" y="1369518"/>
            <a:ext cx="136707" cy="9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74461" y="6079774"/>
            <a:ext cx="136285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9BFC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(post-) 2</a:t>
            </a:r>
            <a:r>
              <a:rPr lang="en-US" sz="1000" b="1" baseline="30000" dirty="0">
                <a:solidFill>
                  <a:srgbClr val="9BFC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9BFC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1194921" y="6010525"/>
            <a:ext cx="73818" cy="138499"/>
          </a:xfrm>
          <a:prstGeom prst="line">
            <a:avLst/>
          </a:prstGeom>
          <a:ln w="19050">
            <a:solidFill>
              <a:srgbClr val="9BFC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398483" y="2749393"/>
            <a:ext cx="626056" cy="182880"/>
          </a:xfrm>
          <a:prstGeom prst="rect">
            <a:avLst/>
          </a:prstGeom>
          <a:solidFill>
            <a:srgbClr val="DD6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8" name="TextBox 35"/>
          <p:cNvSpPr txBox="1">
            <a:spLocks noChangeArrowheads="1"/>
          </p:cNvSpPr>
          <p:nvPr/>
        </p:nvSpPr>
        <p:spPr bwMode="auto">
          <a:xfrm>
            <a:off x="7373086" y="2711255"/>
            <a:ext cx="694973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 Fe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40200" y="6092323"/>
            <a:ext cx="626056" cy="182880"/>
          </a:xfrm>
          <a:prstGeom prst="rect">
            <a:avLst/>
          </a:prstGeom>
          <a:solidFill>
            <a:srgbClr val="117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6" name="TextBox 35"/>
          <p:cNvSpPr txBox="1">
            <a:spLocks noChangeArrowheads="1"/>
          </p:cNvSpPr>
          <p:nvPr/>
        </p:nvSpPr>
        <p:spPr bwMode="auto">
          <a:xfrm>
            <a:off x="2114802" y="6054185"/>
            <a:ext cx="694973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 Fe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213201" y="4707469"/>
            <a:ext cx="129071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117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(pre-) 2</a:t>
            </a:r>
            <a:r>
              <a:rPr lang="en-US" sz="1000" b="1" baseline="30000" dirty="0">
                <a:solidFill>
                  <a:srgbClr val="117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117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1634210" y="4913758"/>
            <a:ext cx="367854" cy="526074"/>
          </a:xfrm>
          <a:prstGeom prst="line">
            <a:avLst/>
          </a:prstGeom>
          <a:ln w="19050">
            <a:solidFill>
              <a:srgbClr val="117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54945" y="4457446"/>
            <a:ext cx="129873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CV (pre-) 1st cycle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1114113" y="4659844"/>
            <a:ext cx="241962" cy="4771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057728" y="2751551"/>
            <a:ext cx="135483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FAA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(post)  2</a:t>
            </a:r>
            <a:r>
              <a:rPr lang="en-US" sz="1000" b="1" baseline="30000" dirty="0">
                <a:solidFill>
                  <a:srgbClr val="FAA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FAA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6289121" y="2639425"/>
            <a:ext cx="111683" cy="173240"/>
          </a:xfrm>
          <a:prstGeom prst="line">
            <a:avLst/>
          </a:prstGeom>
          <a:ln w="19050">
            <a:solidFill>
              <a:srgbClr val="FAA9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954767"/>
              </p:ext>
            </p:extLst>
          </p:nvPr>
        </p:nvGraphicFramePr>
        <p:xfrm>
          <a:off x="5520256" y="3366650"/>
          <a:ext cx="2977101" cy="347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9" name="Graph" r:id="rId12" imgW="2194560" imgH="2560320" progId="Origin50.Graph">
                  <p:embed/>
                </p:oleObj>
              </mc:Choice>
              <mc:Fallback>
                <p:oleObj name="Graph" r:id="rId12" imgW="2194560" imgH="256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20256" y="3366650"/>
                        <a:ext cx="2977101" cy="347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4789943" y="6110326"/>
            <a:ext cx="626056" cy="182880"/>
          </a:xfrm>
          <a:prstGeom prst="rect">
            <a:avLst/>
          </a:prstGeom>
          <a:solidFill>
            <a:srgbClr val="063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101253"/>
              </p:ext>
            </p:extLst>
          </p:nvPr>
        </p:nvGraphicFramePr>
        <p:xfrm>
          <a:off x="2874966" y="3375209"/>
          <a:ext cx="2977101" cy="347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0" name="Graph" r:id="rId14" imgW="2194560" imgH="2560320" progId="Origin50.Graph">
                  <p:embed/>
                </p:oleObj>
              </mc:Choice>
              <mc:Fallback>
                <p:oleObj name="Graph" r:id="rId14" imgW="2194560" imgH="256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874966" y="3375209"/>
                        <a:ext cx="2977101" cy="347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3807677" y="4652986"/>
            <a:ext cx="129071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(pre-) 2</a:t>
            </a:r>
            <a:r>
              <a:rPr lang="en-US" sz="1000" b="1" baseline="30000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85108" y="4866796"/>
            <a:ext cx="314363" cy="607620"/>
          </a:xfrm>
          <a:prstGeom prst="line">
            <a:avLst/>
          </a:prstGeom>
          <a:ln w="19050">
            <a:solidFill>
              <a:srgbClr val="063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457435" y="4232045"/>
            <a:ext cx="129873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CV (pre-) 1st cycle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3604837" y="4445857"/>
            <a:ext cx="521676" cy="10663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397661" y="6066340"/>
            <a:ext cx="136285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7796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(post-) 2</a:t>
            </a:r>
            <a:r>
              <a:rPr lang="en-US" sz="1000" b="1" baseline="30000" dirty="0">
                <a:solidFill>
                  <a:srgbClr val="7796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7796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3989808" y="5903744"/>
            <a:ext cx="150669" cy="154002"/>
          </a:xfrm>
          <a:prstGeom prst="line">
            <a:avLst/>
          </a:prstGeom>
          <a:ln w="19050">
            <a:solidFill>
              <a:srgbClr val="779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35"/>
          <p:cNvSpPr txBox="1">
            <a:spLocks noChangeArrowheads="1"/>
          </p:cNvSpPr>
          <p:nvPr/>
        </p:nvSpPr>
        <p:spPr bwMode="auto">
          <a:xfrm>
            <a:off x="4766131" y="6069176"/>
            <a:ext cx="676875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 Fe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054082" y="6046358"/>
            <a:ext cx="136285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(post-) 2</a:t>
            </a:r>
            <a:r>
              <a:rPr lang="en-US" sz="1000" b="1" baseline="30000" dirty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199138" y="5136799"/>
            <a:ext cx="129873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CV (pre-) 1st cycle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7219638" y="5390714"/>
            <a:ext cx="150018" cy="1214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073212" y="5793373"/>
            <a:ext cx="129071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D1A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(pre-) 2</a:t>
            </a:r>
            <a:r>
              <a:rPr lang="en-US" sz="1000" b="1" baseline="30000" dirty="0">
                <a:solidFill>
                  <a:srgbClr val="D1A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D1A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H="1">
            <a:off x="7182728" y="5793323"/>
            <a:ext cx="73818" cy="69249"/>
          </a:xfrm>
          <a:prstGeom prst="line">
            <a:avLst/>
          </a:prstGeom>
          <a:ln w="19050">
            <a:solidFill>
              <a:srgbClr val="D1A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7256549" y="5851082"/>
            <a:ext cx="226219" cy="259245"/>
          </a:xfrm>
          <a:prstGeom prst="line">
            <a:avLst/>
          </a:prstGeom>
          <a:ln w="19050">
            <a:solidFill>
              <a:srgbClr val="8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7433098" y="6109253"/>
            <a:ext cx="626056" cy="182880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8" name="TextBox 35"/>
          <p:cNvSpPr txBox="1">
            <a:spLocks noChangeArrowheads="1"/>
          </p:cNvSpPr>
          <p:nvPr/>
        </p:nvSpPr>
        <p:spPr bwMode="auto">
          <a:xfrm>
            <a:off x="7409286" y="6068103"/>
            <a:ext cx="676875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 Fe</a:t>
            </a:r>
          </a:p>
        </p:txBody>
      </p:sp>
    </p:spTree>
    <p:extLst>
      <p:ext uri="{BB962C8B-B14F-4D97-AF65-F5344CB8AC3E}">
        <p14:creationId xmlns:p14="http://schemas.microsoft.com/office/powerpoint/2010/main" val="2534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6" t="28472" r="38662" b="16527"/>
          <a:stretch/>
        </p:blipFill>
        <p:spPr>
          <a:xfrm>
            <a:off x="3217161" y="2312559"/>
            <a:ext cx="958094" cy="100584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7" t="16859" r="39238" b="28141"/>
          <a:stretch/>
        </p:blipFill>
        <p:spPr>
          <a:xfrm>
            <a:off x="5261177" y="2313320"/>
            <a:ext cx="960120" cy="100584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16250" r="44763" b="28750"/>
          <a:stretch/>
        </p:blipFill>
        <p:spPr>
          <a:xfrm>
            <a:off x="5262327" y="1274302"/>
            <a:ext cx="960120" cy="100584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5" t="16154" r="31770" b="28846"/>
          <a:stretch/>
        </p:blipFill>
        <p:spPr>
          <a:xfrm>
            <a:off x="4238960" y="2312558"/>
            <a:ext cx="960120" cy="100584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7" t="16215" r="30367" b="28784"/>
          <a:stretch/>
        </p:blipFill>
        <p:spPr>
          <a:xfrm>
            <a:off x="4236580" y="1274109"/>
            <a:ext cx="960120" cy="100584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24583" r="41604" b="20417"/>
          <a:stretch/>
        </p:blipFill>
        <p:spPr>
          <a:xfrm>
            <a:off x="3214272" y="1277473"/>
            <a:ext cx="960120" cy="1005841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3688040" y="1307909"/>
            <a:ext cx="457200" cy="182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0" name="TextBox 35"/>
          <p:cNvSpPr txBox="1">
            <a:spLocks noChangeArrowheads="1"/>
          </p:cNvSpPr>
          <p:nvPr/>
        </p:nvSpPr>
        <p:spPr bwMode="auto">
          <a:xfrm>
            <a:off x="3617156" y="1264081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141" name="Rectangle 140"/>
          <p:cNvSpPr/>
          <p:nvPr/>
        </p:nvSpPr>
        <p:spPr>
          <a:xfrm rot="5400000">
            <a:off x="3333161" y="2085606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 rot="5400000">
            <a:off x="3332990" y="3123309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 rot="5400000">
            <a:off x="4375639" y="2081893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 rot="5400000">
            <a:off x="4388869" y="3136392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 rot="5400000">
            <a:off x="5385983" y="2080931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 rot="5400000">
            <a:off x="5399213" y="3137813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3867189" y="2345310"/>
            <a:ext cx="271187" cy="182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58" name="TextBox 35"/>
          <p:cNvSpPr txBox="1">
            <a:spLocks noChangeArrowheads="1"/>
          </p:cNvSpPr>
          <p:nvPr/>
        </p:nvSpPr>
        <p:spPr bwMode="auto">
          <a:xfrm>
            <a:off x="3798756" y="2305976"/>
            <a:ext cx="410640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4882544" y="1307909"/>
            <a:ext cx="271187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65" name="TextBox 35"/>
          <p:cNvSpPr txBox="1">
            <a:spLocks noChangeArrowheads="1"/>
          </p:cNvSpPr>
          <p:nvPr/>
        </p:nvSpPr>
        <p:spPr bwMode="auto">
          <a:xfrm>
            <a:off x="4809640" y="1265579"/>
            <a:ext cx="410640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4882544" y="2345310"/>
            <a:ext cx="271187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67" name="TextBox 35"/>
          <p:cNvSpPr txBox="1">
            <a:spLocks noChangeArrowheads="1"/>
          </p:cNvSpPr>
          <p:nvPr/>
        </p:nvSpPr>
        <p:spPr bwMode="auto">
          <a:xfrm>
            <a:off x="4783027" y="2299985"/>
            <a:ext cx="465307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918420" y="1309704"/>
            <a:ext cx="271187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69" name="TextBox 35"/>
          <p:cNvSpPr txBox="1">
            <a:spLocks noChangeArrowheads="1"/>
          </p:cNvSpPr>
          <p:nvPr/>
        </p:nvSpPr>
        <p:spPr bwMode="auto">
          <a:xfrm>
            <a:off x="5771377" y="1266995"/>
            <a:ext cx="556425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5918420" y="2345158"/>
            <a:ext cx="271187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71" name="TextBox 35"/>
          <p:cNvSpPr txBox="1">
            <a:spLocks noChangeArrowheads="1"/>
          </p:cNvSpPr>
          <p:nvPr/>
        </p:nvSpPr>
        <p:spPr bwMode="auto">
          <a:xfrm>
            <a:off x="5771377" y="2304830"/>
            <a:ext cx="556425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258214" y="979044"/>
            <a:ext cx="941261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As deposited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040879" y="3396800"/>
            <a:ext cx="1370866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Post 2 h at </a:t>
            </a:r>
            <a:r>
              <a:rPr lang="el-GR" sz="900" b="1" dirty="0">
                <a:latin typeface="Times New Roman"/>
                <a:cs typeface="Times New Roman"/>
              </a:rPr>
              <a:t>η</a:t>
            </a:r>
            <a:r>
              <a:rPr lang="en-US" sz="900" b="1" dirty="0">
                <a:latin typeface="Times New Roman"/>
                <a:cs typeface="Times New Roman"/>
              </a:rPr>
              <a:t> = 350 mV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12448" y="1226895"/>
            <a:ext cx="3008175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214703" y="3366001"/>
            <a:ext cx="3008175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02950"/>
              </p:ext>
            </p:extLst>
          </p:nvPr>
        </p:nvGraphicFramePr>
        <p:xfrm>
          <a:off x="4999285" y="3428423"/>
          <a:ext cx="13430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2" name="Graph" r:id="rId15" imgW="1463040" imgH="2992320" progId="Origin50.Graph">
                  <p:embed/>
                </p:oleObj>
              </mc:Choice>
              <mc:Fallback>
                <p:oleObj name="Graph" r:id="rId15" imgW="1463040" imgH="2992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9285" y="3428423"/>
                        <a:ext cx="1343025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31262"/>
              </p:ext>
            </p:extLst>
          </p:nvPr>
        </p:nvGraphicFramePr>
        <p:xfrm>
          <a:off x="4023219" y="3419716"/>
          <a:ext cx="134143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3" name="Graph" r:id="rId17" imgW="1463040" imgH="2992320" progId="Origin50.Graph">
                  <p:embed/>
                </p:oleObj>
              </mc:Choice>
              <mc:Fallback>
                <p:oleObj name="Graph" r:id="rId17" imgW="1463040" imgH="2992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3219" y="3419716"/>
                        <a:ext cx="1341438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835413"/>
              </p:ext>
            </p:extLst>
          </p:nvPr>
        </p:nvGraphicFramePr>
        <p:xfrm>
          <a:off x="2941500" y="3417545"/>
          <a:ext cx="13430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4" name="Graph" r:id="rId19" imgW="1463040" imgH="2992320" progId="Origin50.Graph">
                  <p:embed/>
                </p:oleObj>
              </mc:Choice>
              <mc:Fallback>
                <p:oleObj name="Graph" r:id="rId19" imgW="1463040" imgH="2992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1500" y="3417545"/>
                        <a:ext cx="1343025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3" name="Straight Arrow Connector 62"/>
          <p:cNvCxnSpPr/>
          <p:nvPr/>
        </p:nvCxnSpPr>
        <p:spPr>
          <a:xfrm flipV="1">
            <a:off x="4864197" y="4000336"/>
            <a:ext cx="0" cy="272863"/>
          </a:xfrm>
          <a:prstGeom prst="straightConnector1">
            <a:avLst/>
          </a:prstGeom>
          <a:ln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664143" y="3792686"/>
            <a:ext cx="457200" cy="182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5" name="TextBox 35"/>
          <p:cNvSpPr txBox="1">
            <a:spLocks noChangeArrowheads="1"/>
          </p:cNvSpPr>
          <p:nvPr/>
        </p:nvSpPr>
        <p:spPr bwMode="auto">
          <a:xfrm>
            <a:off x="3593259" y="3748858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868172" y="3786336"/>
            <a:ext cx="271187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7" name="TextBox 35"/>
          <p:cNvSpPr txBox="1">
            <a:spLocks noChangeArrowheads="1"/>
          </p:cNvSpPr>
          <p:nvPr/>
        </p:nvSpPr>
        <p:spPr bwMode="auto">
          <a:xfrm>
            <a:off x="4795268" y="3744005"/>
            <a:ext cx="410640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869122" y="3789720"/>
            <a:ext cx="271187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9" name="TextBox 35"/>
          <p:cNvSpPr txBox="1">
            <a:spLocks noChangeArrowheads="1"/>
          </p:cNvSpPr>
          <p:nvPr/>
        </p:nvSpPr>
        <p:spPr bwMode="auto">
          <a:xfrm>
            <a:off x="5722080" y="3747961"/>
            <a:ext cx="556425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849943" y="5524061"/>
            <a:ext cx="271187" cy="182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1" name="TextBox 35"/>
          <p:cNvSpPr txBox="1">
            <a:spLocks noChangeArrowheads="1"/>
          </p:cNvSpPr>
          <p:nvPr/>
        </p:nvSpPr>
        <p:spPr bwMode="auto">
          <a:xfrm>
            <a:off x="3781510" y="5484728"/>
            <a:ext cx="410640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865465" y="5539069"/>
            <a:ext cx="271187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4" name="TextBox 35"/>
          <p:cNvSpPr txBox="1">
            <a:spLocks noChangeArrowheads="1"/>
          </p:cNvSpPr>
          <p:nvPr/>
        </p:nvSpPr>
        <p:spPr bwMode="auto">
          <a:xfrm>
            <a:off x="4765948" y="5493744"/>
            <a:ext cx="465307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882456" y="5521746"/>
            <a:ext cx="271187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6" name="TextBox 35"/>
          <p:cNvSpPr txBox="1">
            <a:spLocks noChangeArrowheads="1"/>
          </p:cNvSpPr>
          <p:nvPr/>
        </p:nvSpPr>
        <p:spPr bwMode="auto">
          <a:xfrm>
            <a:off x="5735412" y="5479987"/>
            <a:ext cx="556425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174519" y="5987064"/>
            <a:ext cx="1287510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Binding Energy (eV)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662097" y="3731573"/>
            <a:ext cx="172173" cy="2033172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639447" y="3731573"/>
            <a:ext cx="172173" cy="2018268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62305" y="3744005"/>
            <a:ext cx="172173" cy="2009450"/>
          </a:xfrm>
          <a:prstGeom prst="rect">
            <a:avLst/>
          </a:prstGeom>
          <a:solidFill>
            <a:srgbClr val="A6A6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322049"/>
              </p:ext>
            </p:extLst>
          </p:nvPr>
        </p:nvGraphicFramePr>
        <p:xfrm>
          <a:off x="1710185" y="1743095"/>
          <a:ext cx="2977101" cy="347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9" name="Graph" r:id="rId4" imgW="2194560" imgH="2560320" progId="Origin50.Graph">
                  <p:embed/>
                </p:oleObj>
              </mc:Choice>
              <mc:Fallback>
                <p:oleObj name="Graph" r:id="rId4" imgW="2194560" imgH="256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0185" y="1743095"/>
                        <a:ext cx="2977101" cy="347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2230546" y="4452134"/>
            <a:ext cx="136285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8E4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(post-) 2</a:t>
            </a:r>
            <a:r>
              <a:rPr lang="en-US" sz="1000" b="1" baseline="30000" dirty="0">
                <a:solidFill>
                  <a:srgbClr val="8E4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8E4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404838" y="4182033"/>
            <a:ext cx="394746" cy="270100"/>
          </a:xfrm>
          <a:prstGeom prst="line">
            <a:avLst/>
          </a:prstGeom>
          <a:ln w="19050">
            <a:solidFill>
              <a:srgbClr val="8E46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570140" y="3568666"/>
            <a:ext cx="129873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CV (pre-) 1st cycle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758925" y="3823848"/>
            <a:ext cx="58640" cy="1549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602211" y="4427051"/>
            <a:ext cx="626056" cy="182880"/>
          </a:xfrm>
          <a:prstGeom prst="rect">
            <a:avLst/>
          </a:prstGeom>
          <a:solidFill>
            <a:srgbClr val="8E4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8" name="TextBox 35"/>
          <p:cNvSpPr txBox="1">
            <a:spLocks noChangeArrowheads="1"/>
          </p:cNvSpPr>
          <p:nvPr/>
        </p:nvSpPr>
        <p:spPr bwMode="auto">
          <a:xfrm>
            <a:off x="3576813" y="4388913"/>
            <a:ext cx="694973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92% Fe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618229" y="2586218"/>
            <a:ext cx="129071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AF56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(pre-) 2</a:t>
            </a:r>
            <a:r>
              <a:rPr lang="en-US" sz="1000" b="1" baseline="30000" dirty="0">
                <a:solidFill>
                  <a:srgbClr val="AF56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AF56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3786651" y="2850626"/>
            <a:ext cx="207536" cy="290361"/>
          </a:xfrm>
          <a:prstGeom prst="line">
            <a:avLst/>
          </a:prstGeom>
          <a:ln w="19050">
            <a:solidFill>
              <a:srgbClr val="AF56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043208"/>
              </p:ext>
            </p:extLst>
          </p:nvPr>
        </p:nvGraphicFramePr>
        <p:xfrm>
          <a:off x="4308811" y="1734130"/>
          <a:ext cx="2977101" cy="347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0" name="Graph" r:id="rId6" imgW="2194560" imgH="2560320" progId="Origin50.Graph">
                  <p:embed/>
                </p:oleObj>
              </mc:Choice>
              <mc:Fallback>
                <p:oleObj name="Graph" r:id="rId6" imgW="2194560" imgH="256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08811" y="1734130"/>
                        <a:ext cx="2977101" cy="347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5289963" y="2784254"/>
            <a:ext cx="129071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(pre-) 2</a:t>
            </a:r>
            <a:r>
              <a:rPr lang="en-US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6601770" y="2840134"/>
            <a:ext cx="100227" cy="8021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287407" y="2412733"/>
            <a:ext cx="129873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CV (pre-) 1st cycle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6603374" y="2412733"/>
            <a:ext cx="100227" cy="802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845221" y="4272278"/>
            <a:ext cx="136285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(post-) 2</a:t>
            </a:r>
            <a:r>
              <a:rPr lang="en-US" sz="10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5313657" y="4152244"/>
            <a:ext cx="73818" cy="13849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163208" y="4434753"/>
            <a:ext cx="650362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2" name="TextBox 35"/>
          <p:cNvSpPr txBox="1">
            <a:spLocks noChangeArrowheads="1"/>
          </p:cNvSpPr>
          <p:nvPr/>
        </p:nvSpPr>
        <p:spPr bwMode="auto">
          <a:xfrm>
            <a:off x="6109967" y="4393440"/>
            <a:ext cx="772523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Fe</a:t>
            </a:r>
          </a:p>
        </p:txBody>
      </p:sp>
    </p:spTree>
    <p:extLst>
      <p:ext uri="{BB962C8B-B14F-4D97-AF65-F5344CB8AC3E}">
        <p14:creationId xmlns:p14="http://schemas.microsoft.com/office/powerpoint/2010/main" val="37032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225457"/>
              </p:ext>
            </p:extLst>
          </p:nvPr>
        </p:nvGraphicFramePr>
        <p:xfrm>
          <a:off x="2" y="1474988"/>
          <a:ext cx="5014017" cy="384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4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" y="1474988"/>
                        <a:ext cx="5014017" cy="384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963966" y="4344116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35389" y="4258756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4363" y="2880805"/>
            <a:ext cx="1290716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rgbClr val="DD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(pre-) 2</a:t>
            </a:r>
            <a:r>
              <a:rPr lang="en-US" sz="1000" b="1" baseline="30000" dirty="0">
                <a:solidFill>
                  <a:srgbClr val="DD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>
                <a:solidFill>
                  <a:srgbClr val="DD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284791" y="3101100"/>
            <a:ext cx="394746" cy="270100"/>
          </a:xfrm>
          <a:prstGeom prst="line">
            <a:avLst/>
          </a:prstGeom>
          <a:ln w="19050">
            <a:solidFill>
              <a:srgbClr val="DD6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028712" y="2173865"/>
            <a:ext cx="129873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CV (pre-) 1st cycle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114658" y="2367636"/>
            <a:ext cx="136707" cy="9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295307" y="4342336"/>
            <a:ext cx="640080" cy="274320"/>
          </a:xfrm>
          <a:prstGeom prst="rect">
            <a:avLst/>
          </a:prstGeom>
          <a:solidFill>
            <a:srgbClr val="DD6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3159910" y="4330567"/>
            <a:ext cx="89023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 Fe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8783" y="4227529"/>
            <a:ext cx="2263739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(post 2 h in 1 M KOH)  1</a:t>
            </a:r>
            <a:r>
              <a:rPr lang="en-US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547206" y="4070158"/>
            <a:ext cx="111683" cy="17324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794113"/>
              </p:ext>
            </p:extLst>
          </p:nvPr>
        </p:nvGraphicFramePr>
        <p:xfrm>
          <a:off x="4200304" y="1532138"/>
          <a:ext cx="5014017" cy="384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5" name="Graph" r:id="rId6" imgW="3906720" imgH="2992320" progId="Origin50.Graph">
                  <p:embed/>
                </p:oleObj>
              </mc:Choice>
              <mc:Fallback>
                <p:oleObj name="Graph" r:id="rId6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00304" y="1532138"/>
                        <a:ext cx="5014017" cy="384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7112024" y="2118215"/>
            <a:ext cx="0" cy="256311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53650" y="1998878"/>
            <a:ext cx="949277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Cathodic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46250" y="1991258"/>
            <a:ext cx="790579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Anodic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378597" y="2149965"/>
            <a:ext cx="61722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183937" y="2149965"/>
            <a:ext cx="398031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36087" y="2222786"/>
            <a:ext cx="1774823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cycle (pre- cathodic)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7050868" y="2367636"/>
            <a:ext cx="54932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88050" y="2487258"/>
            <a:ext cx="1920696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aseline="30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 (post – cathodic)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7050871" y="2633044"/>
            <a:ext cx="546629" cy="0"/>
          </a:xfrm>
          <a:prstGeom prst="line">
            <a:avLst/>
          </a:prstGeom>
          <a:ln w="12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394040" y="4042829"/>
            <a:ext cx="1810089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rgbClr val="117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aseline="30000" dirty="0">
                <a:solidFill>
                  <a:srgbClr val="117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solidFill>
                  <a:srgbClr val="117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 (pre- cathodic)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250811" y="4321955"/>
            <a:ext cx="195596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aseline="30000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 (post – cathodic)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7106483" y="4074795"/>
            <a:ext cx="243285" cy="117318"/>
          </a:xfrm>
          <a:prstGeom prst="line">
            <a:avLst/>
          </a:prstGeom>
          <a:ln w="12700">
            <a:solidFill>
              <a:srgbClr val="117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7106484" y="4311282"/>
            <a:ext cx="251267" cy="147529"/>
          </a:xfrm>
          <a:prstGeom prst="line">
            <a:avLst/>
          </a:prstGeom>
          <a:ln w="1270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8124945" y="4342453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8096369" y="4287572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456762" y="4346062"/>
            <a:ext cx="640080" cy="274320"/>
          </a:xfrm>
          <a:prstGeom prst="rect">
            <a:avLst/>
          </a:prstGeom>
          <a:solidFill>
            <a:srgbClr val="117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6" name="TextBox 35"/>
          <p:cNvSpPr txBox="1">
            <a:spLocks noChangeArrowheads="1"/>
          </p:cNvSpPr>
          <p:nvPr/>
        </p:nvSpPr>
        <p:spPr bwMode="auto">
          <a:xfrm>
            <a:off x="7321364" y="4334293"/>
            <a:ext cx="89023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 Fe</a:t>
            </a:r>
          </a:p>
        </p:txBody>
      </p:sp>
    </p:spTree>
    <p:extLst>
      <p:ext uri="{BB962C8B-B14F-4D97-AF65-F5344CB8AC3E}">
        <p14:creationId xmlns:p14="http://schemas.microsoft.com/office/powerpoint/2010/main" val="8266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712165"/>
              </p:ext>
            </p:extLst>
          </p:nvPr>
        </p:nvGraphicFramePr>
        <p:xfrm>
          <a:off x="-221675" y="1127867"/>
          <a:ext cx="4719785" cy="361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18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21675" y="1127867"/>
                        <a:ext cx="4719785" cy="361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973931" y="2010514"/>
            <a:ext cx="249382" cy="30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388110" y="2785131"/>
            <a:ext cx="249382" cy="30162"/>
          </a:xfrm>
          <a:prstGeom prst="line">
            <a:avLst/>
          </a:prstGeom>
          <a:ln w="28575">
            <a:solidFill>
              <a:srgbClr val="A7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838668" y="3586170"/>
            <a:ext cx="0" cy="157120"/>
          </a:xfrm>
          <a:prstGeom prst="line">
            <a:avLst/>
          </a:prstGeom>
          <a:ln w="28575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889548" y="1851207"/>
                <a:ext cx="5368062" cy="2257467"/>
              </a:xfrm>
              <a:prstGeom prst="rect">
                <a:avLst/>
              </a:prstGeom>
            </p:spPr>
            <p:txBody>
              <a:bodyPr wrap="square" lIns="91429" tIns="45715" rIns="91429" bIns="4571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𝑻𝑶𝑭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𝒎𝒂𝒔𝒔</m:t>
                          </m:r>
                        </m:sub>
                      </m:sSub>
                      <m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Sup>
                        <m:sSubSupPr>
                          <m:ctrlPr>
                            <a:rPr lang="en-US" sz="1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𝑻𝑶𝑭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𝑪𝒐</m:t>
                          </m:r>
                        </m:sub>
                        <m:sup>
                          <m:r>
                            <a:rPr lang="en-US" sz="1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∙(</m:t>
                      </m:r>
                      <m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𝟏</m:t>
                      </m:r>
                      <m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))+(</m:t>
                      </m:r>
                      <m:sSubSup>
                        <m:sSubSupPr>
                          <m:ctrlPr>
                            <a:rPr lang="en-US" sz="1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𝑻𝑶𝑭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𝑭𝒆</m:t>
                          </m:r>
                        </m:sub>
                        <m:sup>
                          <m:r>
                            <a:rPr lang="en-US" sz="1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∙(</m:t>
                      </m:r>
                      <m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US" sz="1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))  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sz="1400" b="1" dirty="0"/>
              </a:p>
              <a:p>
                <a:endParaRPr lang="en-US" sz="800" b="1" dirty="0" smtClean="0"/>
              </a:p>
              <a:p>
                <a:endParaRPr lang="en-US" sz="12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1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400" b="1" i="1" smtClean="0">
                              <a:latin typeface="Cambria Math"/>
                            </a:rPr>
                            <m:t>𝑻𝑶𝑭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/>
                            </a:rPr>
                            <m:t>𝒎𝒂𝒔𝒔</m:t>
                          </m:r>
                          <m:r>
                            <a:rPr lang="en-US" sz="14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1400" b="1" i="1" smtClean="0">
                              <a:latin typeface="Cambria Math"/>
                            </a:rPr>
                            <m:t>𝑭𝒆</m:t>
                          </m:r>
                        </m:sub>
                        <m:sup>
                          <m:r>
                            <a:rPr lang="en-US" sz="1400" b="1" i="1" smtClean="0">
                              <a:latin typeface="Cambria Math"/>
                            </a:rPr>
                            <m:t>𝒂𝒑𝒑</m:t>
                          </m:r>
                        </m:sup>
                      </m:sSubSup>
                      <m:r>
                        <a:rPr lang="en-US" sz="1400" b="1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𝑻𝑶𝑭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/>
                                </a:rPr>
                                <m:t>𝒎𝒂𝒔𝒔</m:t>
                              </m:r>
                            </m:sub>
                          </m:sSub>
                        </m:num>
                        <m:den>
                          <m:r>
                            <a:rPr lang="en-US" sz="1400" b="1" i="1">
                              <a:latin typeface="Cambria Math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sz="1400" b="1" dirty="0" smtClean="0"/>
              </a:p>
              <a:p>
                <a:endParaRPr lang="en-US" sz="1400" b="1" dirty="0"/>
              </a:p>
              <a:p>
                <a:endParaRPr lang="en-US" sz="600" b="1" dirty="0"/>
              </a:p>
              <a:p>
                <a:r>
                  <a:rPr lang="en-US" sz="1400" b="1" dirty="0"/>
                  <a:t> </a:t>
                </a:r>
                <a:endParaRPr lang="en-US" sz="1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1" i="1" smtClean="0">
                              <a:solidFill>
                                <a:srgbClr val="A70505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400" b="1" i="1" smtClean="0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𝑻𝑶𝑭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𝒎𝒂𝒔𝒔</m:t>
                          </m:r>
                          <m:r>
                            <a:rPr lang="en-US" sz="1400" b="1" i="1" smtClean="0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1400" b="1" i="1" smtClean="0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𝑪𝒐</m:t>
                          </m:r>
                        </m:sub>
                        <m:sup>
                          <m:r>
                            <a:rPr lang="en-US" sz="1400" b="1" i="1" smtClean="0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𝒂𝒑𝒑</m:t>
                          </m:r>
                        </m:sup>
                      </m:sSubSup>
                      <m:r>
                        <a:rPr lang="en-US" sz="1400" b="1" i="1">
                          <a:solidFill>
                            <a:srgbClr val="A70505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1" i="1">
                                  <a:solidFill>
                                    <a:srgbClr val="A70505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A70505"/>
                                  </a:solidFill>
                                  <a:latin typeface="Cambria Math"/>
                                </a:rPr>
                                <m:t>𝑻𝑶𝑭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A70505"/>
                                  </a:solidFill>
                                  <a:latin typeface="Cambria Math"/>
                                </a:rPr>
                                <m:t>𝒎𝒂𝒔𝒔</m:t>
                              </m:r>
                            </m:sub>
                          </m:sSub>
                        </m:num>
                        <m:den>
                          <m:r>
                            <a:rPr lang="en-US" sz="14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4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en-US" sz="14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14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en-US" sz="14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sz="1400" b="1" i="1">
                          <a:solidFill>
                            <a:srgbClr val="A70505"/>
                          </a:solidFill>
                          <a:latin typeface="Cambria Math"/>
                        </a:rPr>
                        <m:t>   </m:t>
                      </m:r>
                    </m:oMath>
                  </m:oMathPara>
                </a14:m>
                <a:endParaRPr lang="en-US" sz="1400" b="1" dirty="0">
                  <a:solidFill>
                    <a:srgbClr val="A70505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548" y="1851207"/>
                <a:ext cx="5368062" cy="225746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3945707" y="1542761"/>
            <a:ext cx="5123822" cy="731520"/>
          </a:xfrm>
          <a:prstGeom prst="rect">
            <a:avLst/>
          </a:prstGeom>
          <a:noFill/>
          <a:ln w="3810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945707" y="2473403"/>
            <a:ext cx="5123822" cy="7315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958408" y="3416504"/>
            <a:ext cx="5123822" cy="731520"/>
          </a:xfrm>
          <a:prstGeom prst="rect">
            <a:avLst/>
          </a:prstGeom>
          <a:noFill/>
          <a:ln w="38100">
            <a:solidFill>
              <a:srgbClr val="A7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6750" y="3901813"/>
            <a:ext cx="854699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l-GR" sz="1000" b="1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= 350 mV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71449" y="2636981"/>
                <a:ext cx="916661" cy="296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1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1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𝑻𝑶𝑭</m:t>
                          </m:r>
                        </m:e>
                        <m:sub>
                          <m:r>
                            <a:rPr lang="en-US" sz="11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𝒎𝒂𝒔𝒔</m:t>
                          </m:r>
                          <m:r>
                            <a:rPr lang="en-US" sz="11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11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𝑪𝒐</m:t>
                          </m:r>
                        </m:sub>
                        <m:sup>
                          <m:r>
                            <a:rPr lang="en-US" sz="1100" b="1" i="1">
                              <a:solidFill>
                                <a:srgbClr val="A70505"/>
                              </a:solidFill>
                              <a:latin typeface="Cambria Math"/>
                            </a:rPr>
                            <m:t>𝒂𝒑𝒑</m:t>
                          </m:r>
                        </m:sup>
                      </m:sSubSup>
                    </m:oMath>
                  </m:oMathPara>
                </a14:m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49" y="2636981"/>
                <a:ext cx="916661" cy="2963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23313" y="1815922"/>
                <a:ext cx="908646" cy="295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100" b="1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100" b="1" i="1">
                              <a:latin typeface="Cambria Math"/>
                            </a:rPr>
                            <m:t>𝑻𝑶𝑭</m:t>
                          </m:r>
                        </m:e>
                        <m:sub>
                          <m:r>
                            <a:rPr lang="en-US" sz="1100" b="1" i="1">
                              <a:latin typeface="Cambria Math"/>
                            </a:rPr>
                            <m:t>𝒎𝒂𝒔𝒔</m:t>
                          </m:r>
                          <m:r>
                            <a:rPr lang="en-US" sz="1100" b="1" i="1">
                              <a:latin typeface="Cambria Math"/>
                            </a:rPr>
                            <m:t>, </m:t>
                          </m:r>
                          <m:r>
                            <a:rPr lang="en-US" sz="1100" b="1" i="1">
                              <a:latin typeface="Cambria Math"/>
                            </a:rPr>
                            <m:t>𝑭𝒆</m:t>
                          </m:r>
                        </m:sub>
                        <m:sup>
                          <m:r>
                            <a:rPr lang="en-US" sz="1100" b="1" i="1">
                              <a:latin typeface="Cambria Math"/>
                            </a:rPr>
                            <m:t>𝒂𝒑𝒑</m:t>
                          </m:r>
                        </m:sup>
                      </m:sSubSup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313" y="1815922"/>
                <a:ext cx="908646" cy="2959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49070" y="3727714"/>
                <a:ext cx="76597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>
                              <a:solidFill>
                                <a:srgbClr val="7F7F7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100" b="1" i="1">
                              <a:solidFill>
                                <a:srgbClr val="7F7F7F"/>
                              </a:solidFill>
                              <a:latin typeface="Cambria Math"/>
                            </a:rPr>
                            <m:t>𝑻𝑶𝑭</m:t>
                          </m:r>
                        </m:e>
                        <m:sub>
                          <m:r>
                            <a:rPr lang="en-US" sz="1100" b="1" i="1">
                              <a:solidFill>
                                <a:srgbClr val="7F7F7F"/>
                              </a:solidFill>
                              <a:latin typeface="Cambria Math"/>
                            </a:rPr>
                            <m:t>𝒎𝒂𝒔𝒔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070" y="3727714"/>
                <a:ext cx="765979" cy="2616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3945707" y="1542761"/>
            <a:ext cx="827448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1: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45707" y="2462150"/>
            <a:ext cx="827448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2: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58408" y="3426742"/>
            <a:ext cx="827448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3: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028570"/>
              </p:ext>
            </p:extLst>
          </p:nvPr>
        </p:nvGraphicFramePr>
        <p:xfrm>
          <a:off x="-274703" y="1211024"/>
          <a:ext cx="5014017" cy="384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8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74703" y="1211024"/>
                        <a:ext cx="5014017" cy="384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743626"/>
              </p:ext>
            </p:extLst>
          </p:nvPr>
        </p:nvGraphicFramePr>
        <p:xfrm>
          <a:off x="4390697" y="1234063"/>
          <a:ext cx="5014017" cy="384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9" name="Graph" r:id="rId6" imgW="3906720" imgH="2992320" progId="Origin50.Graph">
                  <p:embed/>
                </p:oleObj>
              </mc:Choice>
              <mc:Fallback>
                <p:oleObj name="Graph" r:id="rId6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90697" y="1234063"/>
                        <a:ext cx="5014017" cy="384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850676" y="1351180"/>
            <a:ext cx="2441672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Pre- 2 h at </a:t>
            </a:r>
            <a:r>
              <a:rPr lang="el-GR" dirty="0" smtClean="0">
                <a:latin typeface="Times New Roman"/>
                <a:cs typeface="Times New Roman"/>
              </a:rPr>
              <a:t>η</a:t>
            </a:r>
            <a:r>
              <a:rPr lang="en-US" dirty="0" smtClean="0">
                <a:latin typeface="Times New Roman"/>
                <a:cs typeface="Times New Roman"/>
              </a:rPr>
              <a:t> = 350 mV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0055" y="1805984"/>
            <a:ext cx="24876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142169" y="1918288"/>
            <a:ext cx="200454" cy="1"/>
          </a:xfrm>
          <a:prstGeom prst="line">
            <a:avLst/>
          </a:prstGeom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285986" y="2490260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90308" y="2881780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69844" y="3108124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42468" y="2717917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26593" y="2614081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6157" y="1875672"/>
            <a:ext cx="37700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7509915" y="1998783"/>
            <a:ext cx="200454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802707" y="2580921"/>
            <a:ext cx="20045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172391" y="2614082"/>
            <a:ext cx="200454" cy="1"/>
          </a:xfrm>
          <a:prstGeom prst="line">
            <a:avLst/>
          </a:prstGeom>
          <a:ln w="1905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72134" y="3000131"/>
            <a:ext cx="200454" cy="1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243727" y="3229884"/>
            <a:ext cx="200454" cy="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212196" y="2829918"/>
            <a:ext cx="200454" cy="1"/>
          </a:xfrm>
          <a:prstGeom prst="line">
            <a:avLst/>
          </a:prstGeom>
          <a:ln w="1905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214815" y="2722750"/>
            <a:ext cx="200454" cy="1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471000" y="2452810"/>
            <a:ext cx="40265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8(S)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55774" y="1874665"/>
            <a:ext cx="24876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747689" y="1985380"/>
            <a:ext cx="200454" cy="1"/>
          </a:xfrm>
          <a:prstGeom prst="line">
            <a:avLst/>
          </a:prstGeom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027564" y="2709565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82066" y="2970634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9553" y="3353728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060073" y="2858082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983327" y="2515434"/>
            <a:ext cx="31288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81221" y="2234575"/>
            <a:ext cx="377004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3264979" y="2357687"/>
            <a:ext cx="200454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206435" y="1972426"/>
            <a:ext cx="20045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913969" y="2852050"/>
            <a:ext cx="200454" cy="1"/>
          </a:xfrm>
          <a:prstGeom prst="line">
            <a:avLst/>
          </a:prstGeom>
          <a:ln w="1905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026700" y="3088985"/>
            <a:ext cx="137646" cy="1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922316" y="3490734"/>
            <a:ext cx="200454" cy="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939326" y="2979608"/>
            <a:ext cx="200454" cy="1"/>
          </a:xfrm>
          <a:prstGeom prst="line">
            <a:avLst/>
          </a:prstGeom>
          <a:ln w="1905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871549" y="2642765"/>
            <a:ext cx="200454" cy="1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20949" y="1857010"/>
            <a:ext cx="43471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(S)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31962" y="1794865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3386" y="1709504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422651" y="1788359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394075" y="1718238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21604" y="1354277"/>
            <a:ext cx="2544264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Post- 2 h at </a:t>
            </a:r>
            <a:r>
              <a:rPr lang="el-GR" dirty="0" smtClean="0">
                <a:latin typeface="Times New Roman"/>
                <a:cs typeface="Times New Roman"/>
              </a:rPr>
              <a:t>η</a:t>
            </a:r>
            <a:r>
              <a:rPr lang="en-US" dirty="0" smtClean="0">
                <a:latin typeface="Times New Roman"/>
                <a:cs typeface="Times New Roman"/>
              </a:rPr>
              <a:t> = 350 mV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9" r="15947" b="12552"/>
          <a:stretch/>
        </p:blipFill>
        <p:spPr>
          <a:xfrm>
            <a:off x="6041635" y="2482193"/>
            <a:ext cx="1600200" cy="1599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133" r="18335" b="12418"/>
          <a:stretch/>
        </p:blipFill>
        <p:spPr>
          <a:xfrm>
            <a:off x="4309367" y="2482571"/>
            <a:ext cx="1600200" cy="1599249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886176"/>
              </p:ext>
            </p:extLst>
          </p:nvPr>
        </p:nvGraphicFramePr>
        <p:xfrm>
          <a:off x="674726" y="3107264"/>
          <a:ext cx="3629193" cy="2779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56" name="Graph" r:id="rId7" imgW="3906720" imgH="2992320" progId="Origin50.Graph">
                  <p:embed/>
                </p:oleObj>
              </mc:Choice>
              <mc:Fallback>
                <p:oleObj name="Graph" r:id="rId7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4726" y="3107264"/>
                        <a:ext cx="3629193" cy="2779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02095"/>
              </p:ext>
            </p:extLst>
          </p:nvPr>
        </p:nvGraphicFramePr>
        <p:xfrm>
          <a:off x="676275" y="516870"/>
          <a:ext cx="3631754" cy="278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57" name="Graph" r:id="rId9" imgW="3906720" imgH="2992320" progId="">
                  <p:embed/>
                </p:oleObj>
              </mc:Choice>
              <mc:Fallback>
                <p:oleObj name="Graph" r:id="rId9" imgW="3906720" imgH="2992320" progId="">
                  <p:embed/>
                  <p:pic>
                    <p:nvPicPr>
                      <p:cNvPr id="0" name="Picture 4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516870"/>
                        <a:ext cx="3631754" cy="278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35"/>
          <p:cNvSpPr txBox="1">
            <a:spLocks noChangeArrowheads="1"/>
          </p:cNvSpPr>
          <p:nvPr/>
        </p:nvSpPr>
        <p:spPr bwMode="auto">
          <a:xfrm>
            <a:off x="2994743" y="860905"/>
            <a:ext cx="826495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Fe2p</a:t>
            </a:r>
            <a:endParaRPr lang="en-US" altLang="en-US" sz="16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35"/>
          <p:cNvSpPr txBox="1">
            <a:spLocks noChangeArrowheads="1"/>
          </p:cNvSpPr>
          <p:nvPr/>
        </p:nvSpPr>
        <p:spPr bwMode="auto">
          <a:xfrm>
            <a:off x="4327064" y="1610185"/>
            <a:ext cx="826495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O1s</a:t>
            </a:r>
            <a:endParaRPr lang="en-US" altLang="en-US" sz="2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r="20827" b="12500"/>
          <a:stretch/>
        </p:blipFill>
        <p:spPr>
          <a:xfrm>
            <a:off x="4308029" y="820185"/>
            <a:ext cx="1600200" cy="1600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04802" y="822186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4440894" y="2242585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0139" r="50000" b="42361"/>
          <a:stretch/>
        </p:blipFill>
        <p:spPr>
          <a:xfrm>
            <a:off x="5222429" y="821971"/>
            <a:ext cx="685800" cy="685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5400000">
            <a:off x="5302467" y="1382733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18894" b="12490"/>
          <a:stretch/>
        </p:blipFill>
        <p:spPr>
          <a:xfrm>
            <a:off x="6041635" y="824359"/>
            <a:ext cx="1600200" cy="160038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5400000">
            <a:off x="6177512" y="2244892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7" name="TextBox 35"/>
          <p:cNvSpPr txBox="1">
            <a:spLocks noChangeArrowheads="1"/>
          </p:cNvSpPr>
          <p:nvPr/>
        </p:nvSpPr>
        <p:spPr bwMode="auto">
          <a:xfrm rot="5400000">
            <a:off x="6954096" y="1472000"/>
            <a:ext cx="1612817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As Deposited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1388" r="17187" b="11111"/>
          <a:stretch/>
        </p:blipFill>
        <p:spPr>
          <a:xfrm>
            <a:off x="4308689" y="4163429"/>
            <a:ext cx="1600200" cy="16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r="19124" b="12500"/>
          <a:stretch/>
        </p:blipFill>
        <p:spPr>
          <a:xfrm>
            <a:off x="6041635" y="4163809"/>
            <a:ext cx="1600200" cy="16002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202586" y="4163809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4449378" y="5574684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17590" r="54292" b="44910"/>
          <a:stretch/>
        </p:blipFill>
        <p:spPr>
          <a:xfrm>
            <a:off x="5221468" y="4163429"/>
            <a:ext cx="685800" cy="6858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5400000">
            <a:off x="5327618" y="4714833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5400000">
            <a:off x="6199080" y="5578690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1" name="TextBox 35"/>
          <p:cNvSpPr txBox="1">
            <a:spLocks noChangeArrowheads="1"/>
          </p:cNvSpPr>
          <p:nvPr/>
        </p:nvSpPr>
        <p:spPr bwMode="auto">
          <a:xfrm rot="5400000">
            <a:off x="7113513" y="4779449"/>
            <a:ext cx="1276349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67280" y="2565173"/>
            <a:ext cx="671957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9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0 % Fe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2014062" y="2521179"/>
            <a:ext cx="200454" cy="146338"/>
          </a:xfrm>
          <a:prstGeom prst="line">
            <a:avLst/>
          </a:prstGeom>
          <a:ln w="19050"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165412" y="2092661"/>
            <a:ext cx="518068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(P)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2012198" y="2081961"/>
            <a:ext cx="200454" cy="146338"/>
          </a:xfrm>
          <a:prstGeom prst="line">
            <a:avLst/>
          </a:prstGeom>
          <a:ln w="19050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167276" y="1650725"/>
            <a:ext cx="518068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(S)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 flipV="1">
            <a:off x="2014062" y="1640025"/>
            <a:ext cx="200454" cy="14633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358432" y="866260"/>
            <a:ext cx="457200" cy="18288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5" name="TextBox 35"/>
          <p:cNvSpPr txBox="1">
            <a:spLocks noChangeArrowheads="1"/>
          </p:cNvSpPr>
          <p:nvPr/>
        </p:nvSpPr>
        <p:spPr bwMode="auto">
          <a:xfrm>
            <a:off x="4289931" y="820185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342281" y="4195402"/>
            <a:ext cx="457200" cy="18288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7" name="TextBox 35"/>
          <p:cNvSpPr txBox="1">
            <a:spLocks noChangeArrowheads="1"/>
          </p:cNvSpPr>
          <p:nvPr/>
        </p:nvSpPr>
        <p:spPr bwMode="auto">
          <a:xfrm>
            <a:off x="4269274" y="4146513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(S)</a:t>
            </a:r>
          </a:p>
        </p:txBody>
      </p:sp>
      <p:sp>
        <p:nvSpPr>
          <p:cNvPr id="58" name="Rectangle 57"/>
          <p:cNvSpPr/>
          <p:nvPr/>
        </p:nvSpPr>
        <p:spPr>
          <a:xfrm rot="5400000">
            <a:off x="4466605" y="3888798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9" name="TextBox 35"/>
          <p:cNvSpPr txBox="1">
            <a:spLocks noChangeArrowheads="1"/>
          </p:cNvSpPr>
          <p:nvPr/>
        </p:nvSpPr>
        <p:spPr bwMode="auto">
          <a:xfrm rot="5400000">
            <a:off x="7108672" y="3114827"/>
            <a:ext cx="1276349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5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3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1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350765" y="2532619"/>
            <a:ext cx="457200" cy="18288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1" name="TextBox 35"/>
          <p:cNvSpPr txBox="1">
            <a:spLocks noChangeArrowheads="1"/>
          </p:cNvSpPr>
          <p:nvPr/>
        </p:nvSpPr>
        <p:spPr bwMode="auto">
          <a:xfrm>
            <a:off x="4273780" y="2493255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(P)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210153" y="2481012"/>
            <a:ext cx="704088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5400000">
            <a:off x="6189149" y="3875897"/>
            <a:ext cx="45719" cy="21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130554" y="3469464"/>
            <a:ext cx="601424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Fe2p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228665" y="4468964"/>
            <a:ext cx="35456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2487068" y="4676776"/>
            <a:ext cx="192364" cy="220724"/>
          </a:xfrm>
          <a:prstGeom prst="line">
            <a:avLst/>
          </a:prstGeom>
          <a:ln w="1905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228665" y="4135913"/>
            <a:ext cx="35456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cxnSp>
        <p:nvCxnSpPr>
          <p:cNvPr id="67" name="Straight Connector 66"/>
          <p:cNvCxnSpPr/>
          <p:nvPr/>
        </p:nvCxnSpPr>
        <p:spPr>
          <a:xfrm flipH="1" flipV="1">
            <a:off x="2531405" y="4357690"/>
            <a:ext cx="167852" cy="204823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285501" y="3756110"/>
            <a:ext cx="35456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H="1" flipV="1">
            <a:off x="2531408" y="3983235"/>
            <a:ext cx="226979" cy="30232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1962635" y="3439175"/>
            <a:ext cx="756916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79 % Fe</a:t>
            </a:r>
          </a:p>
        </p:txBody>
      </p:sp>
      <p:cxnSp>
        <p:nvCxnSpPr>
          <p:cNvPr id="71" name="Straight Connector 70"/>
          <p:cNvCxnSpPr/>
          <p:nvPr/>
        </p:nvCxnSpPr>
        <p:spPr>
          <a:xfrm flipH="1" flipV="1">
            <a:off x="2627301" y="3636199"/>
            <a:ext cx="104258" cy="136070"/>
          </a:xfrm>
          <a:prstGeom prst="line">
            <a:avLst/>
          </a:prstGeom>
          <a:ln w="1905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387870" y="892930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359294" y="807569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386438" y="3499887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357861" y="3419290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991639" y="821918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963061" y="741320"/>
            <a:ext cx="312884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996270" y="2489714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967693" y="2409116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91175" y="4166237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962600" y="4085639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16740" r="26541" b="45759"/>
          <a:stretch/>
        </p:blipFill>
        <p:spPr>
          <a:xfrm>
            <a:off x="5223768" y="2483985"/>
            <a:ext cx="685801" cy="685801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 rot="5400000">
            <a:off x="5302467" y="3036512"/>
            <a:ext cx="45720" cy="11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069552"/>
              </p:ext>
            </p:extLst>
          </p:nvPr>
        </p:nvGraphicFramePr>
        <p:xfrm>
          <a:off x="3016419" y="2075181"/>
          <a:ext cx="3344484" cy="2561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31" name="Graph" r:id="rId4" imgW="3906720" imgH="2992320" progId="">
                  <p:embed/>
                </p:oleObj>
              </mc:Choice>
              <mc:Fallback>
                <p:oleObj name="Graph" r:id="rId4" imgW="3906720" imgH="2992320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419" y="2075181"/>
                        <a:ext cx="3344484" cy="25617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506029"/>
              </p:ext>
            </p:extLst>
          </p:nvPr>
        </p:nvGraphicFramePr>
        <p:xfrm>
          <a:off x="6042800" y="2104161"/>
          <a:ext cx="3306649" cy="2532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32" name="Graph" r:id="rId6" imgW="3906720" imgH="2992320" progId="">
                  <p:embed/>
                </p:oleObj>
              </mc:Choice>
              <mc:Fallback>
                <p:oleObj name="Graph" r:id="rId6" imgW="3906720" imgH="2992320" progId="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2800" y="2104161"/>
                        <a:ext cx="3306649" cy="25327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203481"/>
              </p:ext>
            </p:extLst>
          </p:nvPr>
        </p:nvGraphicFramePr>
        <p:xfrm>
          <a:off x="39688" y="2112449"/>
          <a:ext cx="3347922" cy="256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33" name="Graph" r:id="rId8" imgW="3913920" imgH="2992320" progId="Origin50.Graph">
                  <p:embed/>
                </p:oleObj>
              </mc:Choice>
              <mc:Fallback>
                <p:oleObj name="Graph" r:id="rId8" imgW="3913920" imgH="2992320" progId="Origin50.Graph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8" y="2112449"/>
                        <a:ext cx="3347922" cy="2560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777463" y="3713603"/>
            <a:ext cx="1035839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mV </a:t>
            </a:r>
            <a:r>
              <a:rPr lang="el-GR" sz="1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(0%)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79846" y="3904104"/>
            <a:ext cx="1106371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mV </a:t>
            </a:r>
            <a:r>
              <a:rPr lang="el-G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(54%)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35393" y="3806847"/>
            <a:ext cx="70442" cy="7315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24894" y="3986257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515102" y="3581070"/>
            <a:ext cx="0" cy="415697"/>
          </a:xfrm>
          <a:prstGeom prst="straightConnector1">
            <a:avLst/>
          </a:prstGeom>
          <a:ln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336670" y="3602502"/>
            <a:ext cx="0" cy="365016"/>
          </a:xfrm>
          <a:prstGeom prst="straightConnector1">
            <a:avLst/>
          </a:prstGeom>
          <a:ln>
            <a:solidFill>
              <a:srgbClr val="CC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522609" y="3977744"/>
            <a:ext cx="294204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6" name="TextBox 35"/>
          <p:cNvSpPr txBox="1">
            <a:spLocks noChangeArrowheads="1"/>
          </p:cNvSpPr>
          <p:nvPr/>
        </p:nvSpPr>
        <p:spPr bwMode="auto">
          <a:xfrm>
            <a:off x="8445788" y="3894044"/>
            <a:ext cx="449609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54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91922" y="3965348"/>
            <a:ext cx="631031" cy="18288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5115833" y="3883449"/>
            <a:ext cx="79592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0 % Fe</a:t>
            </a:r>
          </a:p>
        </p:txBody>
      </p:sp>
      <p:sp>
        <p:nvSpPr>
          <p:cNvPr id="2" name="Rectangle 1"/>
          <p:cNvSpPr/>
          <p:nvPr/>
        </p:nvSpPr>
        <p:spPr>
          <a:xfrm>
            <a:off x="2333626" y="3581069"/>
            <a:ext cx="566738" cy="640935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4552" y="2493817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5975" y="2408456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709051" y="2458257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680475" y="2372896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44351" y="2489614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15773" y="2404253"/>
            <a:ext cx="312884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250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320085"/>
              </p:ext>
            </p:extLst>
          </p:nvPr>
        </p:nvGraphicFramePr>
        <p:xfrm>
          <a:off x="3814738" y="1503931"/>
          <a:ext cx="3870325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86" name="Graph" r:id="rId4" imgW="3291840" imgH="2992320" progId="Origin50.Graph">
                  <p:embed/>
                </p:oleObj>
              </mc:Choice>
              <mc:Fallback>
                <p:oleObj name="Graph" r:id="rId4" imgW="329184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4738" y="1503931"/>
                        <a:ext cx="3870325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747040"/>
              </p:ext>
            </p:extLst>
          </p:nvPr>
        </p:nvGraphicFramePr>
        <p:xfrm>
          <a:off x="1325066" y="1617831"/>
          <a:ext cx="2825008" cy="3227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87" name="Graph" r:id="rId6" imgW="2560320" imgH="2926080" progId="Origin50.Graph">
                  <p:embed/>
                </p:oleObj>
              </mc:Choice>
              <mc:Fallback>
                <p:oleObj name="Graph" r:id="rId6" imgW="256032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5066" y="1617831"/>
                        <a:ext cx="2825008" cy="3227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/>
          <p:nvPr/>
        </p:nvSpPr>
        <p:spPr>
          <a:xfrm>
            <a:off x="6386647" y="3896713"/>
            <a:ext cx="364180" cy="52321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86880" y="2065404"/>
            <a:ext cx="628676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9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963736" y="2334686"/>
            <a:ext cx="73819" cy="96539"/>
          </a:xfrm>
          <a:prstGeom prst="line">
            <a:avLst/>
          </a:prstGeom>
          <a:ln w="19050"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028498" y="2067873"/>
            <a:ext cx="35456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DD6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5205791" y="2284487"/>
            <a:ext cx="36910" cy="64723"/>
          </a:xfrm>
          <a:prstGeom prst="line">
            <a:avLst/>
          </a:prstGeom>
          <a:ln w="19050">
            <a:solidFill>
              <a:srgbClr val="DD6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83083" y="2160666"/>
            <a:ext cx="35456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5580458" y="2389397"/>
            <a:ext cx="73819" cy="96539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894542" y="2115981"/>
            <a:ext cx="35456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0635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6107674" y="2439440"/>
            <a:ext cx="73819" cy="96539"/>
          </a:xfrm>
          <a:prstGeom prst="line">
            <a:avLst/>
          </a:prstGeom>
          <a:ln w="19050">
            <a:solidFill>
              <a:srgbClr val="063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606203" y="3433314"/>
            <a:ext cx="35456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8007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6672192" y="3350993"/>
            <a:ext cx="104258" cy="136070"/>
          </a:xfrm>
          <a:prstGeom prst="line">
            <a:avLst/>
          </a:prstGeom>
          <a:ln w="19050">
            <a:solidFill>
              <a:srgbClr val="8007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34714" y="3252853"/>
            <a:ext cx="35456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8E4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6706097" y="3184680"/>
            <a:ext cx="109278" cy="136069"/>
          </a:xfrm>
          <a:prstGeom prst="line">
            <a:avLst/>
          </a:prstGeom>
          <a:ln w="19050">
            <a:solidFill>
              <a:srgbClr val="8E46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768519" y="3109974"/>
            <a:ext cx="439522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6907105" y="3041939"/>
            <a:ext cx="104258" cy="1360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383613" y="3993107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368370" y="3936320"/>
            <a:ext cx="312884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74384" y="3992591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759409" y="3945328"/>
            <a:ext cx="312884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34801" y="2590366"/>
            <a:ext cx="787373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2297933" y="2823681"/>
            <a:ext cx="115682" cy="916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355775" y="3204585"/>
            <a:ext cx="821036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solidFill>
                  <a:srgbClr val="9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baseline="30000" dirty="0">
                <a:solidFill>
                  <a:srgbClr val="9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b="1" dirty="0">
                <a:solidFill>
                  <a:srgbClr val="9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2355774" y="3433315"/>
            <a:ext cx="118872" cy="96538"/>
          </a:xfrm>
          <a:prstGeom prst="line">
            <a:avLst/>
          </a:prstGeom>
          <a:ln w="19050"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946823" y="4011505"/>
            <a:ext cx="885157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2nd cycle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94654" y="4050436"/>
            <a:ext cx="457200" cy="18288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8" name="TextBox 35"/>
          <p:cNvSpPr txBox="1">
            <a:spLocks noChangeArrowheads="1"/>
          </p:cNvSpPr>
          <p:nvPr/>
        </p:nvSpPr>
        <p:spPr bwMode="auto">
          <a:xfrm>
            <a:off x="2826153" y="4011504"/>
            <a:ext cx="594618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3878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</p:spTree>
    <p:extLst>
      <p:ext uri="{BB962C8B-B14F-4D97-AF65-F5344CB8AC3E}">
        <p14:creationId xmlns:p14="http://schemas.microsoft.com/office/powerpoint/2010/main" val="22661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513488"/>
              </p:ext>
            </p:extLst>
          </p:nvPr>
        </p:nvGraphicFramePr>
        <p:xfrm>
          <a:off x="2085975" y="3322391"/>
          <a:ext cx="2514722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8" name="Graph" r:id="rId4" imgW="2743200" imgH="2992320" progId="Origin50.Graph">
                  <p:embed/>
                </p:oleObj>
              </mc:Choice>
              <mc:Fallback>
                <p:oleObj name="Graph" r:id="rId4" imgW="274320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975" y="3322391"/>
                        <a:ext cx="2514722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196695"/>
              </p:ext>
            </p:extLst>
          </p:nvPr>
        </p:nvGraphicFramePr>
        <p:xfrm>
          <a:off x="4511529" y="930602"/>
          <a:ext cx="2514722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9" name="Graph" r:id="rId6" imgW="2743200" imgH="2992320" progId="Origin50.Graph">
                  <p:embed/>
                </p:oleObj>
              </mc:Choice>
              <mc:Fallback>
                <p:oleObj name="Graph" r:id="rId6" imgW="274320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1529" y="930602"/>
                        <a:ext cx="2514722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918027"/>
              </p:ext>
            </p:extLst>
          </p:nvPr>
        </p:nvGraphicFramePr>
        <p:xfrm>
          <a:off x="4421955" y="3332476"/>
          <a:ext cx="2514722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10" name="Graph" r:id="rId8" imgW="2743200" imgH="2992320" progId="Origin50.Graph">
                  <p:embed/>
                </p:oleObj>
              </mc:Choice>
              <mc:Fallback>
                <p:oleObj name="Graph" r:id="rId8" imgW="274320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21955" y="3332476"/>
                        <a:ext cx="2514722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276070"/>
              </p:ext>
            </p:extLst>
          </p:nvPr>
        </p:nvGraphicFramePr>
        <p:xfrm>
          <a:off x="2063220" y="930601"/>
          <a:ext cx="2514722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11" name="Graph" r:id="rId10" imgW="2743200" imgH="2992320" progId="Origin50.Graph">
                  <p:embed/>
                </p:oleObj>
              </mc:Choice>
              <mc:Fallback>
                <p:oleObj name="Graph" r:id="rId10" imgW="274320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63220" y="930601"/>
                        <a:ext cx="2514722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967644" y="3673802"/>
            <a:ext cx="1702503" cy="455841"/>
          </a:xfrm>
          <a:prstGeom prst="rect">
            <a:avLst/>
          </a:prstGeom>
          <a:solidFill>
            <a:srgbClr val="7F7F7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048092" y="1347160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32849" y="1290373"/>
            <a:ext cx="312884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45547" y="3733795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727446" y="3679696"/>
            <a:ext cx="300060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51225" y="3734111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033125" y="3677957"/>
            <a:ext cx="312884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7604" y="1345431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732361" y="1288644"/>
            <a:ext cx="312884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945938" y="4129643"/>
            <a:ext cx="169491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679317" y="3718486"/>
            <a:ext cx="864317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Cycle 1 (OX)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720572" y="3887140"/>
            <a:ext cx="115682" cy="29408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557177" y="5386723"/>
            <a:ext cx="864317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Cycle 2 (OX)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5778415" y="5018824"/>
            <a:ext cx="130665" cy="36790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00339" y="4291198"/>
            <a:ext cx="941261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Cycle 2 (RED)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5738245" y="4502091"/>
            <a:ext cx="17711" cy="307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rot="5400000">
            <a:off x="3181108" y="2002261"/>
            <a:ext cx="1971178" cy="460025"/>
          </a:xfrm>
          <a:prstGeom prst="rect">
            <a:avLst/>
          </a:prstGeom>
          <a:solidFill>
            <a:srgbClr val="7F7F7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5400000">
            <a:off x="5478791" y="2002261"/>
            <a:ext cx="1971178" cy="460025"/>
          </a:xfrm>
          <a:prstGeom prst="rect">
            <a:avLst/>
          </a:prstGeom>
          <a:solidFill>
            <a:srgbClr val="7F7F7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5400000">
            <a:off x="3176344" y="4411481"/>
            <a:ext cx="1971178" cy="460025"/>
          </a:xfrm>
          <a:prstGeom prst="rect">
            <a:avLst/>
          </a:prstGeom>
          <a:solidFill>
            <a:srgbClr val="7F7F7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7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319926"/>
              </p:ext>
            </p:extLst>
          </p:nvPr>
        </p:nvGraphicFramePr>
        <p:xfrm>
          <a:off x="484188" y="227937"/>
          <a:ext cx="8285197" cy="6025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72" name="Graph" r:id="rId4" imgW="4023360" imgH="2926080" progId="Origin50.Graph">
                  <p:embed/>
                </p:oleObj>
              </mc:Choice>
              <mc:Fallback>
                <p:oleObj name="Graph" r:id="rId4" imgW="402336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188" y="227937"/>
                        <a:ext cx="8285197" cy="6025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/>
          <p:cNvCxnSpPr/>
          <p:nvPr/>
        </p:nvCxnSpPr>
        <p:spPr>
          <a:xfrm flipH="1" flipV="1">
            <a:off x="3409950" y="3152775"/>
            <a:ext cx="28576" cy="409576"/>
          </a:xfrm>
          <a:prstGeom prst="line">
            <a:avLst/>
          </a:prstGeom>
          <a:ln w="28575">
            <a:solidFill>
              <a:srgbClr val="CA630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890573" y="1468355"/>
            <a:ext cx="365760" cy="36576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884856" y="1382040"/>
            <a:ext cx="385020" cy="523210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4152900" y="3512344"/>
            <a:ext cx="95250" cy="476250"/>
          </a:xfrm>
          <a:prstGeom prst="line">
            <a:avLst/>
          </a:prstGeom>
          <a:ln w="28575">
            <a:solidFill>
              <a:srgbClr val="11740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4810126" y="3927475"/>
            <a:ext cx="433387" cy="515938"/>
          </a:xfrm>
          <a:prstGeom prst="line">
            <a:avLst/>
          </a:prstGeom>
          <a:ln w="28575">
            <a:solidFill>
              <a:srgbClr val="0635C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757863" y="3945731"/>
            <a:ext cx="654843" cy="373857"/>
          </a:xfrm>
          <a:prstGeom prst="line">
            <a:avLst/>
          </a:prstGeom>
          <a:ln w="28575">
            <a:solidFill>
              <a:srgbClr val="8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6429375" y="3562351"/>
            <a:ext cx="585789" cy="383380"/>
          </a:xfrm>
          <a:prstGeom prst="line">
            <a:avLst/>
          </a:prstGeom>
          <a:ln w="28575">
            <a:solidFill>
              <a:srgbClr val="AC5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407193" y="2750344"/>
            <a:ext cx="1" cy="32861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681288" y="1573129"/>
            <a:ext cx="0" cy="674769"/>
          </a:xfrm>
          <a:prstGeom prst="line">
            <a:avLst/>
          </a:prstGeom>
          <a:ln w="28575">
            <a:solidFill>
              <a:srgbClr val="A7050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5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645533"/>
              </p:ext>
            </p:extLst>
          </p:nvPr>
        </p:nvGraphicFramePr>
        <p:xfrm>
          <a:off x="449947" y="361007"/>
          <a:ext cx="7396011" cy="5916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24" name="Graph" r:id="rId4" imgW="3657600" imgH="2926080" progId="">
                  <p:embed/>
                </p:oleObj>
              </mc:Choice>
              <mc:Fallback>
                <p:oleObj name="Graph" r:id="rId4" imgW="3657600" imgH="2926080" progId="">
                  <p:embed/>
                  <p:pic>
                    <p:nvPicPr>
                      <p:cNvPr id="0" name="Picture 2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47" y="361007"/>
                        <a:ext cx="7396011" cy="59161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H="1">
            <a:off x="4838271" y="1711483"/>
            <a:ext cx="1321230" cy="0"/>
          </a:xfrm>
          <a:prstGeom prst="line">
            <a:avLst/>
          </a:prstGeom>
          <a:ln w="19050">
            <a:solidFill>
              <a:srgbClr val="7F7F7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082401" y="1427939"/>
            <a:ext cx="960497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828671" y="3398835"/>
            <a:ext cx="1524507" cy="0"/>
          </a:xfrm>
          <a:prstGeom prst="line">
            <a:avLst/>
          </a:prstGeom>
          <a:ln w="19050">
            <a:solidFill>
              <a:srgbClr val="FF7C8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030667" y="3119637"/>
            <a:ext cx="901187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Purified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422651" y="1831977"/>
            <a:ext cx="1127126" cy="1323181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430392" y="3408053"/>
            <a:ext cx="1126957" cy="1"/>
          </a:xfrm>
          <a:prstGeom prst="line">
            <a:avLst/>
          </a:prstGeom>
          <a:ln w="19050">
            <a:solidFill>
              <a:srgbClr val="CC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41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86988" y="1759790"/>
            <a:ext cx="2807960" cy="888159"/>
          </a:xfrm>
          <a:prstGeom prst="rect">
            <a:avLst/>
          </a:prstGeom>
          <a:solidFill>
            <a:srgbClr val="7F7F7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531378"/>
              </p:ext>
            </p:extLst>
          </p:nvPr>
        </p:nvGraphicFramePr>
        <p:xfrm>
          <a:off x="2006786" y="-225673"/>
          <a:ext cx="4133615" cy="3559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68" name="Graph" r:id="rId4" imgW="3474720" imgH="2992320" progId="Origin50.Graph">
                  <p:embed/>
                </p:oleObj>
              </mc:Choice>
              <mc:Fallback>
                <p:oleObj name="Graph" r:id="rId4" imgW="3474720" imgH="2992320" progId="Origin50.Graph">
                  <p:embed/>
                  <p:pic>
                    <p:nvPicPr>
                      <p:cNvPr id="0" name="Picture 4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786" y="-225673"/>
                        <a:ext cx="4133615" cy="35594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3564574" y="724634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3745956" y="975063"/>
            <a:ext cx="73819" cy="96539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242316" y="1468751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903726" y="917829"/>
            <a:ext cx="482802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5163285" y="1162946"/>
            <a:ext cx="73819" cy="965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026753" y="966375"/>
            <a:ext cx="284030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 flipV="1">
            <a:off x="3035738" y="935873"/>
            <a:ext cx="73819" cy="96539"/>
          </a:xfrm>
          <a:prstGeom prst="line">
            <a:avLst/>
          </a:prstGeom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915987" y="224322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887410" y="145312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4294915" y="1388260"/>
            <a:ext cx="73819" cy="96539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575069"/>
              </p:ext>
            </p:extLst>
          </p:nvPr>
        </p:nvGraphicFramePr>
        <p:xfrm>
          <a:off x="1978382" y="3157886"/>
          <a:ext cx="5106195" cy="3713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69" name="Graph" r:id="rId6" imgW="4023360" imgH="2926080" progId="Origin50.Graph">
                  <p:embed/>
                </p:oleObj>
              </mc:Choice>
              <mc:Fallback>
                <p:oleObj name="Graph" r:id="rId6" imgW="402336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78382" y="3157886"/>
                        <a:ext cx="5106195" cy="3713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933022" y="4652351"/>
            <a:ext cx="155448" cy="9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55881" y="4421037"/>
            <a:ext cx="173736" cy="9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7" name="Cube 16"/>
          <p:cNvSpPr/>
          <p:nvPr/>
        </p:nvSpPr>
        <p:spPr>
          <a:xfrm>
            <a:off x="4067621" y="4295616"/>
            <a:ext cx="493352" cy="452542"/>
          </a:xfrm>
          <a:prstGeom prst="cube">
            <a:avLst>
              <a:gd name="adj" fmla="val 80905"/>
            </a:avLst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12683" y="3790541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84106" y="3711530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Cube 19"/>
          <p:cNvSpPr/>
          <p:nvPr/>
        </p:nvSpPr>
        <p:spPr>
          <a:xfrm>
            <a:off x="4168427" y="4466274"/>
            <a:ext cx="493352" cy="452542"/>
          </a:xfrm>
          <a:prstGeom prst="cube">
            <a:avLst>
              <a:gd name="adj" fmla="val 80905"/>
            </a:avLst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3039049" y="4354394"/>
            <a:ext cx="963462" cy="427409"/>
          </a:xfrm>
          <a:prstGeom prst="cube">
            <a:avLst>
              <a:gd name="adj" fmla="val 83022"/>
            </a:avLst>
          </a:prstGeom>
          <a:solidFill>
            <a:srgbClr val="A6A6A6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2" name="Parallelogram 21"/>
          <p:cNvSpPr/>
          <p:nvPr/>
        </p:nvSpPr>
        <p:spPr>
          <a:xfrm rot="18946976" flipV="1">
            <a:off x="3520399" y="4542184"/>
            <a:ext cx="301752" cy="27432"/>
          </a:xfrm>
          <a:prstGeom prst="parallelogram">
            <a:avLst>
              <a:gd name="adj" fmla="val 956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3" name="Parallelogram 22"/>
          <p:cNvSpPr/>
          <p:nvPr/>
        </p:nvSpPr>
        <p:spPr>
          <a:xfrm>
            <a:off x="2932045" y="4624961"/>
            <a:ext cx="685800" cy="27432"/>
          </a:xfrm>
          <a:prstGeom prst="parallelogram">
            <a:avLst>
              <a:gd name="adj" fmla="val 9632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954937" y="4111639"/>
            <a:ext cx="46677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WE 1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155882" y="4272222"/>
            <a:ext cx="0" cy="1143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arallelogram 25"/>
          <p:cNvSpPr/>
          <p:nvPr/>
        </p:nvSpPr>
        <p:spPr>
          <a:xfrm>
            <a:off x="3155882" y="4393605"/>
            <a:ext cx="685800" cy="27432"/>
          </a:xfrm>
          <a:prstGeom prst="parallelogram">
            <a:avLst>
              <a:gd name="adj" fmla="val 9632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 rot="18946976" flipV="1">
            <a:off x="3489076" y="4494936"/>
            <a:ext cx="301752" cy="27432"/>
          </a:xfrm>
          <a:prstGeom prst="parallelogram">
            <a:avLst>
              <a:gd name="adj" fmla="val 956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 rot="18946976" flipV="1">
            <a:off x="3387946" y="4522971"/>
            <a:ext cx="301752" cy="27432"/>
          </a:xfrm>
          <a:prstGeom prst="parallelogram">
            <a:avLst>
              <a:gd name="adj" fmla="val 956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 rot="18946976" flipV="1">
            <a:off x="3340887" y="4487854"/>
            <a:ext cx="301752" cy="27432"/>
          </a:xfrm>
          <a:prstGeom prst="parallelogram">
            <a:avLst>
              <a:gd name="adj" fmla="val 956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1" name="Parallelogram 30"/>
          <p:cNvSpPr/>
          <p:nvPr/>
        </p:nvSpPr>
        <p:spPr>
          <a:xfrm rot="18946976" flipV="1">
            <a:off x="3230209" y="4523629"/>
            <a:ext cx="301752" cy="27432"/>
          </a:xfrm>
          <a:prstGeom prst="parallelogram">
            <a:avLst>
              <a:gd name="adj" fmla="val 956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80585" y="4343094"/>
            <a:ext cx="466772" cy="2308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WE 2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974387" y="4510819"/>
            <a:ext cx="0" cy="1143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 rot="20880875">
            <a:off x="3219706" y="4387618"/>
            <a:ext cx="649352" cy="255479"/>
          </a:xfrm>
          <a:prstGeom prst="ellipse">
            <a:avLst/>
          </a:prstGeom>
          <a:solidFill>
            <a:srgbClr val="CC6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5" name="Parallelogram 34"/>
          <p:cNvSpPr/>
          <p:nvPr/>
        </p:nvSpPr>
        <p:spPr>
          <a:xfrm rot="18917978" flipV="1">
            <a:off x="3504463" y="4459725"/>
            <a:ext cx="333624" cy="124325"/>
          </a:xfrm>
          <a:prstGeom prst="parallelogram">
            <a:avLst>
              <a:gd name="adj" fmla="val 95607"/>
            </a:avLst>
          </a:prstGeom>
          <a:noFill/>
          <a:ln w="9525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14245515" flipV="1">
            <a:off x="3613720" y="4711654"/>
            <a:ext cx="381675" cy="61172"/>
          </a:xfrm>
          <a:prstGeom prst="triangle">
            <a:avLst>
              <a:gd name="adj" fmla="val 26076"/>
            </a:avLst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21015109" flipV="1">
            <a:off x="3826780" y="4410042"/>
            <a:ext cx="510502" cy="79525"/>
          </a:xfrm>
          <a:prstGeom prst="triangle">
            <a:avLst>
              <a:gd name="adj" fmla="val 78304"/>
            </a:avLst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8" name="Cube 37"/>
          <p:cNvSpPr/>
          <p:nvPr/>
        </p:nvSpPr>
        <p:spPr>
          <a:xfrm>
            <a:off x="3884240" y="4369855"/>
            <a:ext cx="925240" cy="540564"/>
          </a:xfrm>
          <a:prstGeom prst="cube">
            <a:avLst>
              <a:gd name="adj" fmla="val 81403"/>
            </a:avLst>
          </a:prstGeom>
          <a:solidFill>
            <a:srgbClr val="CC6600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495322" y="4157251"/>
            <a:ext cx="426698" cy="246211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cond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ube 39"/>
          <p:cNvSpPr/>
          <p:nvPr/>
        </p:nvSpPr>
        <p:spPr>
          <a:xfrm>
            <a:off x="4112587" y="4819394"/>
            <a:ext cx="193419" cy="153223"/>
          </a:xfrm>
          <a:prstGeom prst="cube">
            <a:avLst>
              <a:gd name="adj" fmla="val 43535"/>
            </a:avLst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206459" y="4625119"/>
            <a:ext cx="178593" cy="0"/>
          </a:xfrm>
          <a:prstGeom prst="straightConnector1">
            <a:avLst/>
          </a:prstGeom>
          <a:ln>
            <a:solidFill>
              <a:srgbClr val="FFFFFF">
                <a:alpha val="85098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275497" y="4548015"/>
            <a:ext cx="178593" cy="0"/>
          </a:xfrm>
          <a:prstGeom prst="straightConnector1">
            <a:avLst/>
          </a:prstGeom>
          <a:ln>
            <a:solidFill>
              <a:srgbClr val="FFFFFF">
                <a:alpha val="85098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352888" y="4465729"/>
            <a:ext cx="178593" cy="0"/>
          </a:xfrm>
          <a:prstGeom prst="straightConnector1">
            <a:avLst/>
          </a:prstGeom>
          <a:ln>
            <a:solidFill>
              <a:srgbClr val="FFFFFF">
                <a:alpha val="85098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121734" y="6160139"/>
            <a:ext cx="43735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921785" y="6003114"/>
            <a:ext cx="157350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194503"/>
              </p:ext>
            </p:extLst>
          </p:nvPr>
        </p:nvGraphicFramePr>
        <p:xfrm>
          <a:off x="114300" y="108000"/>
          <a:ext cx="8653182" cy="6437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45" name="Graph" r:id="rId4" imgW="4023360" imgH="2992320" progId="Origin50.Graph">
                  <p:embed/>
                </p:oleObj>
              </mc:Choice>
              <mc:Fallback>
                <p:oleObj name="Graph" r:id="rId4" imgW="402336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" y="108000"/>
                        <a:ext cx="8653182" cy="6437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6531772" y="2532894"/>
            <a:ext cx="563291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1981200" y="1950003"/>
            <a:ext cx="836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65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718903"/>
              </p:ext>
            </p:extLst>
          </p:nvPr>
        </p:nvGraphicFramePr>
        <p:xfrm>
          <a:off x="3994674" y="1318846"/>
          <a:ext cx="3566160" cy="356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20" name="Graph" r:id="rId4" imgW="2926080" imgH="2926080" progId="Origin50.Graph">
                  <p:embed/>
                </p:oleObj>
              </mc:Choice>
              <mc:Fallback>
                <p:oleObj name="Graph" r:id="rId4" imgW="29260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94674" y="1318846"/>
                        <a:ext cx="3566160" cy="3566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997561"/>
              </p:ext>
            </p:extLst>
          </p:nvPr>
        </p:nvGraphicFramePr>
        <p:xfrm>
          <a:off x="842683" y="1322691"/>
          <a:ext cx="3566160" cy="356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21" name="Graph" r:id="rId6" imgW="2926080" imgH="2926080" progId="Origin50.Graph">
                  <p:embed/>
                </p:oleObj>
              </mc:Choice>
              <mc:Fallback>
                <p:oleObj name="Graph" r:id="rId6" imgW="29260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2683" y="1322691"/>
                        <a:ext cx="3566160" cy="3566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2495665" y="2078050"/>
            <a:ext cx="752107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0 % Fe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2388906" y="2191038"/>
            <a:ext cx="147127" cy="40900"/>
          </a:xfrm>
          <a:prstGeom prst="line">
            <a:avLst/>
          </a:prstGeom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623518" y="2015603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07538" y="1725628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72181" y="2407731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005513" y="2782731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362399" y="3214319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AF56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388903" y="3890971"/>
            <a:ext cx="482802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2683670" y="3793018"/>
            <a:ext cx="156203" cy="1482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3779779" y="1962214"/>
            <a:ext cx="56201" cy="142380"/>
          </a:xfrm>
          <a:prstGeom prst="line">
            <a:avLst/>
          </a:prstGeom>
          <a:ln w="1905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2205038" y="1912310"/>
            <a:ext cx="129560" cy="72372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3003488" y="2444189"/>
            <a:ext cx="137388" cy="110988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2871727" y="2957253"/>
            <a:ext cx="200454" cy="75754"/>
          </a:xfrm>
          <a:prstGeom prst="line">
            <a:avLst/>
          </a:prstGeom>
          <a:ln w="1905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263903" y="3451565"/>
            <a:ext cx="167481" cy="70531"/>
          </a:xfrm>
          <a:prstGeom prst="line">
            <a:avLst/>
          </a:prstGeom>
          <a:ln w="19050">
            <a:solidFill>
              <a:srgbClr val="AF56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3608676" y="3932367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sz="2800"/>
          </a:p>
        </p:txBody>
      </p:sp>
      <p:sp>
        <p:nvSpPr>
          <p:cNvPr id="73" name="Rectangle 72"/>
          <p:cNvSpPr/>
          <p:nvPr/>
        </p:nvSpPr>
        <p:spPr>
          <a:xfrm>
            <a:off x="3580100" y="3846051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771890" y="3915371"/>
            <a:ext cx="274320" cy="274320"/>
          </a:xfrm>
          <a:prstGeom prst="rect">
            <a:avLst/>
          </a:prstGeom>
          <a:solidFill>
            <a:schemeClr val="bg1">
              <a:lumMod val="5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6743314" y="3835405"/>
            <a:ext cx="327311" cy="40009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141196" y="3625935"/>
            <a:ext cx="702414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Fe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5408313" y="3874832"/>
            <a:ext cx="79666" cy="97095"/>
          </a:xfrm>
          <a:prstGeom prst="line">
            <a:avLst/>
          </a:prstGeom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492415" y="2982387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541048" y="2490814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177043" y="2494187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84" name="Rectangle 83"/>
          <p:cNvSpPr/>
          <p:nvPr/>
        </p:nvSpPr>
        <p:spPr>
          <a:xfrm>
            <a:off x="4709643" y="2118526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sp>
        <p:nvSpPr>
          <p:cNvPr id="85" name="Rectangle 84"/>
          <p:cNvSpPr/>
          <p:nvPr/>
        </p:nvSpPr>
        <p:spPr>
          <a:xfrm>
            <a:off x="6153225" y="1966950"/>
            <a:ext cx="383416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86" name="Rectangle 85"/>
          <p:cNvSpPr/>
          <p:nvPr/>
        </p:nvSpPr>
        <p:spPr>
          <a:xfrm>
            <a:off x="4942125" y="3089226"/>
            <a:ext cx="482802" cy="3077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H="1" flipV="1">
            <a:off x="5183537" y="3348514"/>
            <a:ext cx="67906" cy="1035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 flipV="1">
            <a:off x="5408315" y="2930338"/>
            <a:ext cx="168205" cy="107010"/>
          </a:xfrm>
          <a:prstGeom prst="line">
            <a:avLst/>
          </a:prstGeom>
          <a:ln w="1905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5408313" y="2636374"/>
            <a:ext cx="204692" cy="80207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6385173" y="2485614"/>
            <a:ext cx="95000" cy="82715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4993631" y="2336062"/>
            <a:ext cx="59868" cy="25687"/>
          </a:xfrm>
          <a:prstGeom prst="line">
            <a:avLst/>
          </a:prstGeom>
          <a:ln w="1905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6480174" y="2191040"/>
            <a:ext cx="95001" cy="65657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18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28705</TotalTime>
  <Words>989</Words>
  <Application>Microsoft Office PowerPoint</Application>
  <PresentationFormat>On-screen Show (4:3)</PresentationFormat>
  <Paragraphs>409</Paragraphs>
  <Slides>25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</dc:creator>
  <cp:lastModifiedBy>Michaela</cp:lastModifiedBy>
  <cp:revision>676</cp:revision>
  <cp:lastPrinted>2014-12-18T21:38:24Z</cp:lastPrinted>
  <dcterms:created xsi:type="dcterms:W3CDTF">2014-06-13T13:46:37Z</dcterms:created>
  <dcterms:modified xsi:type="dcterms:W3CDTF">2015-02-23T17:42:55Z</dcterms:modified>
</cp:coreProperties>
</file>