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06" r:id="rId2"/>
    <p:sldId id="298" r:id="rId3"/>
    <p:sldId id="287" r:id="rId4"/>
    <p:sldId id="284" r:id="rId5"/>
    <p:sldId id="286" r:id="rId6"/>
    <p:sldId id="304" r:id="rId7"/>
    <p:sldId id="277" r:id="rId8"/>
    <p:sldId id="271" r:id="rId9"/>
    <p:sldId id="283" r:id="rId10"/>
    <p:sldId id="273" r:id="rId11"/>
    <p:sldId id="268" r:id="rId12"/>
    <p:sldId id="263" r:id="rId13"/>
    <p:sldId id="276" r:id="rId14"/>
    <p:sldId id="264" r:id="rId15"/>
    <p:sldId id="297" r:id="rId16"/>
    <p:sldId id="301" r:id="rId17"/>
    <p:sldId id="289" r:id="rId18"/>
    <p:sldId id="272" r:id="rId19"/>
    <p:sldId id="275" r:id="rId20"/>
    <p:sldId id="290" r:id="rId21"/>
    <p:sldId id="270" r:id="rId22"/>
    <p:sldId id="291" r:id="rId23"/>
    <p:sldId id="293" r:id="rId24"/>
    <p:sldId id="292" r:id="rId25"/>
    <p:sldId id="296" r:id="rId26"/>
    <p:sldId id="259" r:id="rId27"/>
    <p:sldId id="265" r:id="rId28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FE6700"/>
    <a:srgbClr val="C00000"/>
    <a:srgbClr val="FF8029"/>
    <a:srgbClr val="4F81BD"/>
    <a:srgbClr val="7F7F7F"/>
    <a:srgbClr val="CC7900"/>
    <a:srgbClr val="824100"/>
    <a:srgbClr val="663300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20" autoAdjust="0"/>
    <p:restoredTop sz="96503" autoAdjust="0"/>
  </p:normalViewPr>
  <p:slideViewPr>
    <p:cSldViewPr snapToGrid="0">
      <p:cViewPr>
        <p:scale>
          <a:sx n="66" d="100"/>
          <a:sy n="66" d="100"/>
        </p:scale>
        <p:origin x="-1080" y="-984"/>
      </p:cViewPr>
      <p:guideLst>
        <p:guide orient="horz" pos="2162"/>
        <p:guide pos="288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Relationship Id="rId4" Type="http://schemas.openxmlformats.org/officeDocument/2006/relationships/image" Target="../media/image24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4" Type="http://schemas.openxmlformats.org/officeDocument/2006/relationships/image" Target="../media/image28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Relationship Id="rId4" Type="http://schemas.openxmlformats.org/officeDocument/2006/relationships/image" Target="../media/image46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image" Target="../media/image47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2" Type="http://schemas.openxmlformats.org/officeDocument/2006/relationships/image" Target="../media/image86.wmf"/><Relationship Id="rId1" Type="http://schemas.openxmlformats.org/officeDocument/2006/relationships/image" Target="../media/image85.wmf"/><Relationship Id="rId4" Type="http://schemas.openxmlformats.org/officeDocument/2006/relationships/image" Target="../media/image88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90.wmf"/><Relationship Id="rId1" Type="http://schemas.openxmlformats.org/officeDocument/2006/relationships/image" Target="../media/image8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Relationship Id="rId4" Type="http://schemas.openxmlformats.org/officeDocument/2006/relationships/image" Target="../media/image2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56010D70-C5F2-473E-8AAA-1B63B1B999E6}" type="datetimeFigureOut">
              <a:rPr lang="en-US" smtClean="0"/>
              <a:t>9/9/2015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8836220D-506B-488B-ABC4-D331E2083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873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wrong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6220D-506B-488B-ABC4-D331E208337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651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237">
              <a:defRPr/>
            </a:pPr>
            <a:r>
              <a:rPr lang="en-US" dirty="0" smtClean="0"/>
              <a:t>Fixed-co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6220D-506B-488B-ABC4-D331E208337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5735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5kx: 1um</a:t>
            </a:r>
          </a:p>
          <a:p>
            <a:r>
              <a:rPr lang="en-US" dirty="0" smtClean="0"/>
              <a:t>50kx:100nm</a:t>
            </a:r>
          </a:p>
          <a:p>
            <a:r>
              <a:rPr lang="en-US" dirty="0" smtClean="0"/>
              <a:t>100kx:100nm</a:t>
            </a:r>
          </a:p>
          <a:p>
            <a:r>
              <a:rPr lang="en-US" dirty="0" smtClean="0"/>
              <a:t>(change size to 3in height and then crop to 2x2in)</a:t>
            </a:r>
          </a:p>
          <a:p>
            <a:endParaRPr lang="en-US" dirty="0" smtClean="0"/>
          </a:p>
          <a:p>
            <a:r>
              <a:rPr lang="en-US" dirty="0" err="1" smtClean="0"/>
              <a:t>Mn</a:t>
            </a:r>
            <a:r>
              <a:rPr lang="en-US" baseline="0" dirty="0" smtClean="0"/>
              <a:t> (Au) : 4p32</a:t>
            </a:r>
          </a:p>
          <a:p>
            <a:r>
              <a:rPr lang="en-US" baseline="0" dirty="0" err="1" smtClean="0"/>
              <a:t>Mn</a:t>
            </a:r>
            <a:r>
              <a:rPr lang="en-US" baseline="0" dirty="0" smtClean="0"/>
              <a:t> (Pt) :  4p69</a:t>
            </a:r>
          </a:p>
          <a:p>
            <a:r>
              <a:rPr lang="en-US" baseline="0" dirty="0" err="1" smtClean="0"/>
              <a:t>NiMn</a:t>
            </a:r>
            <a:r>
              <a:rPr lang="en-US" baseline="0" dirty="0" smtClean="0"/>
              <a:t> (Au): LJE </a:t>
            </a:r>
            <a:r>
              <a:rPr lang="en-US" baseline="0" dirty="0" err="1" smtClean="0"/>
              <a:t>NiMnon</a:t>
            </a:r>
            <a:r>
              <a:rPr lang="en-US" baseline="0" dirty="0" smtClean="0"/>
              <a:t> Au</a:t>
            </a:r>
          </a:p>
          <a:p>
            <a:r>
              <a:rPr lang="en-US" baseline="0" dirty="0" err="1" smtClean="0"/>
              <a:t>NiMn</a:t>
            </a:r>
            <a:r>
              <a:rPr lang="en-US" baseline="0" dirty="0" smtClean="0"/>
              <a:t> (Pt): LJE </a:t>
            </a:r>
            <a:r>
              <a:rPr lang="en-US" baseline="0" dirty="0" err="1" smtClean="0"/>
              <a:t>NiMnon</a:t>
            </a:r>
            <a:r>
              <a:rPr lang="en-US" baseline="0" dirty="0" smtClean="0"/>
              <a:t> PT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6220D-506B-488B-ABC4-D331E208337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0746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5kx: 1um</a:t>
            </a:r>
          </a:p>
          <a:p>
            <a:r>
              <a:rPr lang="en-US" dirty="0" smtClean="0"/>
              <a:t>50kx:100nm</a:t>
            </a:r>
          </a:p>
          <a:p>
            <a:r>
              <a:rPr lang="en-US" dirty="0" smtClean="0"/>
              <a:t>100kx:100nm</a:t>
            </a:r>
          </a:p>
          <a:p>
            <a:r>
              <a:rPr lang="en-US" dirty="0" smtClean="0"/>
              <a:t>(change size to 3in height and then crop to 2x2in)</a:t>
            </a:r>
          </a:p>
          <a:p>
            <a:endParaRPr lang="en-US" dirty="0" smtClean="0"/>
          </a:p>
          <a:p>
            <a:r>
              <a:rPr lang="en-US" dirty="0" err="1" smtClean="0"/>
              <a:t>Mn</a:t>
            </a:r>
            <a:r>
              <a:rPr lang="en-US" baseline="0" dirty="0" smtClean="0"/>
              <a:t> (Au) : 4p32</a:t>
            </a:r>
          </a:p>
          <a:p>
            <a:r>
              <a:rPr lang="en-US" baseline="0" dirty="0" err="1" smtClean="0"/>
              <a:t>Mn</a:t>
            </a:r>
            <a:r>
              <a:rPr lang="en-US" baseline="0" dirty="0" smtClean="0"/>
              <a:t> (Pt) :  4p69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6220D-506B-488B-ABC4-D331E208337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0746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5kx: 1um</a:t>
            </a:r>
          </a:p>
          <a:p>
            <a:r>
              <a:rPr lang="en-US" dirty="0" smtClean="0"/>
              <a:t>50kx:100nm</a:t>
            </a:r>
          </a:p>
          <a:p>
            <a:r>
              <a:rPr lang="en-US" dirty="0" smtClean="0"/>
              <a:t>100kx:100nm</a:t>
            </a:r>
          </a:p>
          <a:p>
            <a:r>
              <a:rPr lang="en-US" dirty="0" smtClean="0"/>
              <a:t>(change size to 3in height and then crop to 2x2in)</a:t>
            </a:r>
          </a:p>
          <a:p>
            <a:endParaRPr lang="en-US" dirty="0" smtClean="0"/>
          </a:p>
          <a:p>
            <a:r>
              <a:rPr lang="en-US" dirty="0" err="1" smtClean="0"/>
              <a:t>Mn</a:t>
            </a:r>
            <a:r>
              <a:rPr lang="en-US" baseline="0" dirty="0" smtClean="0"/>
              <a:t> (Au) : 4p32</a:t>
            </a:r>
          </a:p>
          <a:p>
            <a:r>
              <a:rPr lang="en-US" baseline="0" dirty="0" err="1" smtClean="0"/>
              <a:t>Mn</a:t>
            </a:r>
            <a:r>
              <a:rPr lang="en-US" baseline="0" dirty="0" smtClean="0"/>
              <a:t> (Pt) :  4p69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6220D-506B-488B-ABC4-D331E208337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0746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5kx: 1um</a:t>
            </a:r>
          </a:p>
          <a:p>
            <a:r>
              <a:rPr lang="en-US" dirty="0" smtClean="0"/>
              <a:t>50kx:100nm</a:t>
            </a:r>
          </a:p>
          <a:p>
            <a:r>
              <a:rPr lang="en-US" dirty="0" smtClean="0"/>
              <a:t>100kx:100nm</a:t>
            </a:r>
          </a:p>
          <a:p>
            <a:r>
              <a:rPr lang="en-US" dirty="0" smtClean="0"/>
              <a:t>(change size to 3in height and then crop to 2x2in)</a:t>
            </a:r>
          </a:p>
          <a:p>
            <a:endParaRPr lang="en-US" dirty="0" smtClean="0"/>
          </a:p>
          <a:p>
            <a:r>
              <a:rPr lang="en-US" dirty="0" err="1" smtClean="0"/>
              <a:t>Mn</a:t>
            </a:r>
            <a:r>
              <a:rPr lang="en-US" baseline="0" dirty="0" smtClean="0"/>
              <a:t> (Au) : 4p32</a:t>
            </a:r>
          </a:p>
          <a:p>
            <a:r>
              <a:rPr lang="en-US" baseline="0" dirty="0" err="1" smtClean="0"/>
              <a:t>Mn</a:t>
            </a:r>
            <a:r>
              <a:rPr lang="en-US" baseline="0" dirty="0" smtClean="0"/>
              <a:t> (Pt) :  4p69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6220D-506B-488B-ABC4-D331E208337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0746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5kx: 1um</a:t>
            </a:r>
          </a:p>
          <a:p>
            <a:r>
              <a:rPr lang="en-US" dirty="0" smtClean="0"/>
              <a:t>50kx:100nm</a:t>
            </a:r>
          </a:p>
          <a:p>
            <a:r>
              <a:rPr lang="en-US" dirty="0" smtClean="0"/>
              <a:t>100kx:100nm</a:t>
            </a:r>
          </a:p>
          <a:p>
            <a:r>
              <a:rPr lang="en-US" dirty="0" smtClean="0"/>
              <a:t>(change size to 3in height and then crop to 2x2in)</a:t>
            </a:r>
          </a:p>
          <a:p>
            <a:endParaRPr lang="en-US" dirty="0" smtClean="0"/>
          </a:p>
          <a:p>
            <a:r>
              <a:rPr lang="en-US" dirty="0" err="1" smtClean="0"/>
              <a:t>Mn</a:t>
            </a:r>
            <a:r>
              <a:rPr lang="en-US" baseline="0" dirty="0" smtClean="0"/>
              <a:t> (Au) : 4p32</a:t>
            </a:r>
          </a:p>
          <a:p>
            <a:r>
              <a:rPr lang="en-US" baseline="0" dirty="0" err="1" smtClean="0"/>
              <a:t>Mn</a:t>
            </a:r>
            <a:r>
              <a:rPr lang="en-US" baseline="0" dirty="0" smtClean="0"/>
              <a:t> (Pt) :  4p69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6220D-506B-488B-ABC4-D331E208337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0746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5kx: 1um</a:t>
            </a:r>
          </a:p>
          <a:p>
            <a:r>
              <a:rPr lang="en-US" dirty="0" smtClean="0"/>
              <a:t>50kx:100nm</a:t>
            </a:r>
          </a:p>
          <a:p>
            <a:r>
              <a:rPr lang="en-US" dirty="0" smtClean="0"/>
              <a:t>100kx:100nm</a:t>
            </a:r>
          </a:p>
          <a:p>
            <a:r>
              <a:rPr lang="en-US" dirty="0" smtClean="0"/>
              <a:t>(change size to 3in height and then crop to 2x2in)</a:t>
            </a:r>
          </a:p>
          <a:p>
            <a:endParaRPr lang="en-US" dirty="0" smtClean="0"/>
          </a:p>
          <a:p>
            <a:r>
              <a:rPr lang="en-US" dirty="0" err="1" smtClean="0"/>
              <a:t>Mn</a:t>
            </a:r>
            <a:r>
              <a:rPr lang="en-US" baseline="0" dirty="0" smtClean="0"/>
              <a:t> (Au) : 4p32</a:t>
            </a:r>
          </a:p>
          <a:p>
            <a:r>
              <a:rPr lang="en-US" baseline="0" dirty="0" err="1" smtClean="0"/>
              <a:t>Mn</a:t>
            </a:r>
            <a:r>
              <a:rPr lang="en-US" baseline="0" dirty="0" smtClean="0"/>
              <a:t> (Pt) :  4p69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6220D-506B-488B-ABC4-D331E208337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074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237">
              <a:defRPr/>
            </a:pPr>
            <a:r>
              <a:rPr lang="en-US" baseline="0" dirty="0" smtClean="0"/>
              <a:t>Co-fixed</a:t>
            </a:r>
          </a:p>
          <a:p>
            <a:pPr defTabSz="933237">
              <a:defRPr/>
            </a:pP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6220D-506B-488B-ABC4-D331E208337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694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Fixed- Co</a:t>
            </a:r>
          </a:p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6220D-506B-488B-ABC4-D331E208337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756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237">
              <a:defRPr/>
            </a:pPr>
            <a:r>
              <a:rPr lang="en-US" dirty="0" smtClean="0"/>
              <a:t>Fixed-Co</a:t>
            </a:r>
          </a:p>
          <a:p>
            <a:pPr defTabSz="933237">
              <a:defRPr/>
            </a:pPr>
            <a:endParaRPr lang="en-US" dirty="0" smtClean="0"/>
          </a:p>
          <a:p>
            <a:pPr defTabSz="933237"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6220D-506B-488B-ABC4-D331E208337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917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237">
              <a:defRPr/>
            </a:pPr>
            <a:r>
              <a:rPr lang="en-US" dirty="0" smtClean="0"/>
              <a:t>Fixed-co</a:t>
            </a:r>
          </a:p>
          <a:p>
            <a:pPr defTabSz="933237"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6220D-506B-488B-ABC4-D331E208337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9172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Need to fix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6220D-506B-488B-ABC4-D331E208337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0471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Fixed-co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6220D-506B-488B-ABC4-D331E208337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6809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to fix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6220D-506B-488B-ABC4-D331E208337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4846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6220D-506B-488B-ABC4-D331E208337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88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46C00-2FC8-4A73-97DD-0619ADBA4188}" type="datetimeFigureOut">
              <a:rPr lang="en-US" smtClean="0"/>
              <a:t>9/9/2015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E1220-201F-4DF9-B942-D60AFA6F9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349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46C00-2FC8-4A73-97DD-0619ADBA4188}" type="datetimeFigureOut">
              <a:rPr lang="en-US" smtClean="0"/>
              <a:t>9/9/2015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E1220-201F-4DF9-B942-D60AFA6F9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609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46C00-2FC8-4A73-97DD-0619ADBA4188}" type="datetimeFigureOut">
              <a:rPr lang="en-US" smtClean="0"/>
              <a:t>9/9/2015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E1220-201F-4DF9-B942-D60AFA6F9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787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46C00-2FC8-4A73-97DD-0619ADBA4188}" type="datetimeFigureOut">
              <a:rPr lang="en-US" smtClean="0"/>
              <a:t>9/9/2015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E1220-201F-4DF9-B942-D60AFA6F9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88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46C00-2FC8-4A73-97DD-0619ADBA4188}" type="datetimeFigureOut">
              <a:rPr lang="en-US" smtClean="0"/>
              <a:t>9/9/2015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E1220-201F-4DF9-B942-D60AFA6F9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594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46C00-2FC8-4A73-97DD-0619ADBA4188}" type="datetimeFigureOut">
              <a:rPr lang="en-US" smtClean="0"/>
              <a:t>9/9/2015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E1220-201F-4DF9-B942-D60AFA6F9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869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46C00-2FC8-4A73-97DD-0619ADBA4188}" type="datetimeFigureOut">
              <a:rPr lang="en-US" smtClean="0"/>
              <a:t>9/9/2015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E1220-201F-4DF9-B942-D60AFA6F9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252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46C00-2FC8-4A73-97DD-0619ADBA4188}" type="datetimeFigureOut">
              <a:rPr lang="en-US" smtClean="0"/>
              <a:t>9/9/2015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E1220-201F-4DF9-B942-D60AFA6F9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889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46C00-2FC8-4A73-97DD-0619ADBA4188}" type="datetimeFigureOut">
              <a:rPr lang="en-US" smtClean="0"/>
              <a:t>9/9/2015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E1220-201F-4DF9-B942-D60AFA6F9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200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46C00-2FC8-4A73-97DD-0619ADBA4188}" type="datetimeFigureOut">
              <a:rPr lang="en-US" smtClean="0"/>
              <a:t>9/9/2015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E1220-201F-4DF9-B942-D60AFA6F9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828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46C00-2FC8-4A73-97DD-0619ADBA4188}" type="datetimeFigureOut">
              <a:rPr lang="en-US" smtClean="0"/>
              <a:t>9/9/2015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E1220-201F-4DF9-B942-D60AFA6F9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410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46C00-2FC8-4A73-97DD-0619ADBA4188}" type="datetimeFigureOut">
              <a:rPr lang="en-US" smtClean="0"/>
              <a:t>9/9/2015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EE1220-201F-4DF9-B942-D60AFA6F9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942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13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6.wmf"/><Relationship Id="rId4" Type="http://schemas.openxmlformats.org/officeDocument/2006/relationships/oleObject" Target="../embeddings/oleObject13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oleObject" Target="../embeddings/oleObject14.bin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15.bin"/><Relationship Id="rId10" Type="http://schemas.openxmlformats.org/officeDocument/2006/relationships/image" Target="../media/image20.wmf"/><Relationship Id="rId4" Type="http://schemas.openxmlformats.org/officeDocument/2006/relationships/image" Target="../media/image17.wmf"/><Relationship Id="rId9" Type="http://schemas.openxmlformats.org/officeDocument/2006/relationships/oleObject" Target="../embeddings/oleObject17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2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9.bin"/><Relationship Id="rId11" Type="http://schemas.openxmlformats.org/officeDocument/2006/relationships/image" Target="../media/image24.wmf"/><Relationship Id="rId5" Type="http://schemas.openxmlformats.org/officeDocument/2006/relationships/image" Target="../media/image21.wmf"/><Relationship Id="rId10" Type="http://schemas.openxmlformats.org/officeDocument/2006/relationships/oleObject" Target="../embeddings/oleObject21.bin"/><Relationship Id="rId4" Type="http://schemas.openxmlformats.org/officeDocument/2006/relationships/oleObject" Target="../embeddings/oleObject18.bin"/><Relationship Id="rId9" Type="http://schemas.openxmlformats.org/officeDocument/2006/relationships/image" Target="../media/image23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3" Type="http://schemas.openxmlformats.org/officeDocument/2006/relationships/oleObject" Target="../embeddings/oleObject22.bin"/><Relationship Id="rId7" Type="http://schemas.openxmlformats.org/officeDocument/2006/relationships/oleObject" Target="../embeddings/oleObject2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6.wmf"/><Relationship Id="rId5" Type="http://schemas.openxmlformats.org/officeDocument/2006/relationships/oleObject" Target="../embeddings/oleObject23.bin"/><Relationship Id="rId10" Type="http://schemas.openxmlformats.org/officeDocument/2006/relationships/image" Target="../media/image28.wmf"/><Relationship Id="rId4" Type="http://schemas.openxmlformats.org/officeDocument/2006/relationships/image" Target="../media/image25.wmf"/><Relationship Id="rId9" Type="http://schemas.openxmlformats.org/officeDocument/2006/relationships/oleObject" Target="../embeddings/oleObject25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0.wmf"/><Relationship Id="rId5" Type="http://schemas.openxmlformats.org/officeDocument/2006/relationships/oleObject" Target="../embeddings/oleObject27.bin"/><Relationship Id="rId4" Type="http://schemas.openxmlformats.org/officeDocument/2006/relationships/image" Target="../media/image29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7" Type="http://schemas.openxmlformats.org/officeDocument/2006/relationships/image" Target="../media/image36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tiff"/><Relationship Id="rId5" Type="http://schemas.openxmlformats.org/officeDocument/2006/relationships/image" Target="../media/image34.tiff"/><Relationship Id="rId4" Type="http://schemas.openxmlformats.org/officeDocument/2006/relationships/image" Target="../media/image33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7" Type="http://schemas.openxmlformats.org/officeDocument/2006/relationships/image" Target="../media/image42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tiff"/><Relationship Id="rId5" Type="http://schemas.openxmlformats.org/officeDocument/2006/relationships/image" Target="../media/image40.tiff"/><Relationship Id="rId4" Type="http://schemas.openxmlformats.org/officeDocument/2006/relationships/image" Target="../media/image39.tif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0.bin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4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29.bin"/><Relationship Id="rId11" Type="http://schemas.openxmlformats.org/officeDocument/2006/relationships/image" Target="../media/image46.wmf"/><Relationship Id="rId5" Type="http://schemas.openxmlformats.org/officeDocument/2006/relationships/image" Target="../media/image43.wmf"/><Relationship Id="rId10" Type="http://schemas.openxmlformats.org/officeDocument/2006/relationships/oleObject" Target="../embeddings/oleObject31.bin"/><Relationship Id="rId4" Type="http://schemas.openxmlformats.org/officeDocument/2006/relationships/oleObject" Target="../embeddings/oleObject28.bin"/><Relationship Id="rId9" Type="http://schemas.openxmlformats.org/officeDocument/2006/relationships/image" Target="../media/image45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48.wmf"/><Relationship Id="rId5" Type="http://schemas.openxmlformats.org/officeDocument/2006/relationships/oleObject" Target="../embeddings/oleObject33.bin"/><Relationship Id="rId4" Type="http://schemas.openxmlformats.org/officeDocument/2006/relationships/image" Target="../media/image47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tiff"/><Relationship Id="rId3" Type="http://schemas.openxmlformats.org/officeDocument/2006/relationships/image" Target="../media/image49.tiff"/><Relationship Id="rId7" Type="http://schemas.openxmlformats.org/officeDocument/2006/relationships/image" Target="../media/image53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tiff"/><Relationship Id="rId5" Type="http://schemas.openxmlformats.org/officeDocument/2006/relationships/image" Target="../media/image51.tiff"/><Relationship Id="rId4" Type="http://schemas.openxmlformats.org/officeDocument/2006/relationships/image" Target="../media/image50.tiff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56.png"/><Relationship Id="rId10" Type="http://schemas.openxmlformats.org/officeDocument/2006/relationships/image" Target="../media/image59.png"/><Relationship Id="rId4" Type="http://schemas.microsoft.com/office/2007/relationships/hdphoto" Target="../media/hdphoto1.wdp"/><Relationship Id="rId9" Type="http://schemas.openxmlformats.org/officeDocument/2006/relationships/image" Target="../media/image58.tiff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61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11" Type="http://schemas.openxmlformats.org/officeDocument/2006/relationships/image" Target="../media/image66.tiff"/><Relationship Id="rId5" Type="http://schemas.openxmlformats.org/officeDocument/2006/relationships/image" Target="../media/image62.png"/><Relationship Id="rId10" Type="http://schemas.openxmlformats.org/officeDocument/2006/relationships/image" Target="../media/image65.tiff"/><Relationship Id="rId4" Type="http://schemas.microsoft.com/office/2007/relationships/hdphoto" Target="../media/hdphoto6.wdp"/><Relationship Id="rId9" Type="http://schemas.openxmlformats.org/officeDocument/2006/relationships/image" Target="../media/image64.tif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tiff"/><Relationship Id="rId3" Type="http://schemas.openxmlformats.org/officeDocument/2006/relationships/image" Target="../media/image67.tiff"/><Relationship Id="rId7" Type="http://schemas.openxmlformats.org/officeDocument/2006/relationships/image" Target="../media/image71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tiff"/><Relationship Id="rId5" Type="http://schemas.openxmlformats.org/officeDocument/2006/relationships/image" Target="../media/image69.tiff"/><Relationship Id="rId4" Type="http://schemas.openxmlformats.org/officeDocument/2006/relationships/image" Target="../media/image68.tif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tiff"/><Relationship Id="rId3" Type="http://schemas.openxmlformats.org/officeDocument/2006/relationships/image" Target="../media/image73.tiff"/><Relationship Id="rId7" Type="http://schemas.microsoft.com/office/2007/relationships/hdphoto" Target="../media/hdphoto10.wdp"/><Relationship Id="rId12" Type="http://schemas.microsoft.com/office/2007/relationships/hdphoto" Target="../media/hdphoto12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11" Type="http://schemas.openxmlformats.org/officeDocument/2006/relationships/image" Target="../media/image78.png"/><Relationship Id="rId5" Type="http://schemas.microsoft.com/office/2007/relationships/hdphoto" Target="../media/hdphoto9.wdp"/><Relationship Id="rId10" Type="http://schemas.microsoft.com/office/2007/relationships/hdphoto" Target="../media/hdphoto11.wdp"/><Relationship Id="rId4" Type="http://schemas.openxmlformats.org/officeDocument/2006/relationships/image" Target="../media/image74.png"/><Relationship Id="rId9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tiff"/><Relationship Id="rId3" Type="http://schemas.openxmlformats.org/officeDocument/2006/relationships/image" Target="../media/image79.tiff"/><Relationship Id="rId7" Type="http://schemas.openxmlformats.org/officeDocument/2006/relationships/image" Target="../media/image83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tiff"/><Relationship Id="rId5" Type="http://schemas.openxmlformats.org/officeDocument/2006/relationships/image" Target="../media/image81.tiff"/><Relationship Id="rId4" Type="http://schemas.openxmlformats.org/officeDocument/2006/relationships/image" Target="../media/image80.tif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wmf"/><Relationship Id="rId3" Type="http://schemas.openxmlformats.org/officeDocument/2006/relationships/oleObject" Target="../embeddings/oleObject34.bin"/><Relationship Id="rId7" Type="http://schemas.openxmlformats.org/officeDocument/2006/relationships/oleObject" Target="../embeddings/oleObject3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86.wmf"/><Relationship Id="rId5" Type="http://schemas.openxmlformats.org/officeDocument/2006/relationships/oleObject" Target="../embeddings/oleObject35.bin"/><Relationship Id="rId10" Type="http://schemas.openxmlformats.org/officeDocument/2006/relationships/image" Target="../media/image88.wmf"/><Relationship Id="rId4" Type="http://schemas.openxmlformats.org/officeDocument/2006/relationships/image" Target="../media/image85.wmf"/><Relationship Id="rId9" Type="http://schemas.openxmlformats.org/officeDocument/2006/relationships/oleObject" Target="../embeddings/oleObject37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90.wmf"/><Relationship Id="rId5" Type="http://schemas.openxmlformats.org/officeDocument/2006/relationships/oleObject" Target="../embeddings/oleObject39.bin"/><Relationship Id="rId4" Type="http://schemas.openxmlformats.org/officeDocument/2006/relationships/image" Target="../media/image89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.wmf"/><Relationship Id="rId4" Type="http://schemas.openxmlformats.org/officeDocument/2006/relationships/oleObject" Target="../embeddings/oleObject3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.wmf"/><Relationship Id="rId4" Type="http://schemas.openxmlformats.org/officeDocument/2006/relationships/oleObject" Target="../embeddings/oleObject4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5.wmf"/><Relationship Id="rId4" Type="http://schemas.openxmlformats.org/officeDocument/2006/relationships/oleObject" Target="../embeddings/oleObject5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0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9.w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11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2.wmf"/><Relationship Id="rId4" Type="http://schemas.openxmlformats.org/officeDocument/2006/relationships/oleObject" Target="../embeddings/oleObject9.bin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5577579"/>
              </p:ext>
            </p:extLst>
          </p:nvPr>
        </p:nvGraphicFramePr>
        <p:xfrm>
          <a:off x="1713755" y="418462"/>
          <a:ext cx="2861558" cy="57881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70" name="Graph" r:id="rId4" imgW="1536480" imgH="3108960" progId="Origin50.Graph">
                  <p:embed/>
                </p:oleObj>
              </mc:Choice>
              <mc:Fallback>
                <p:oleObj name="Graph" r:id="rId4" imgW="1536480" imgH="3108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13755" y="418462"/>
                        <a:ext cx="2861558" cy="57881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0725116"/>
              </p:ext>
            </p:extLst>
          </p:nvPr>
        </p:nvGraphicFramePr>
        <p:xfrm>
          <a:off x="4257916" y="765175"/>
          <a:ext cx="2963862" cy="5781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71" name="Graph" r:id="rId6" imgW="1536480" imgH="2999520" progId="Origin50.Graph">
                  <p:embed/>
                </p:oleObj>
              </mc:Choice>
              <mc:Fallback>
                <p:oleObj name="Graph" r:id="rId6" imgW="1536480" imgH="29995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257916" y="765175"/>
                        <a:ext cx="2963862" cy="5781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628465" y="4840241"/>
            <a:ext cx="1251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Closed: </a:t>
            </a:r>
            <a:r>
              <a:rPr lang="en-US" sz="1400" dirty="0" smtClean="0"/>
              <a:t>Au</a:t>
            </a:r>
          </a:p>
          <a:p>
            <a:r>
              <a:rPr lang="en-US" sz="1400" b="1" dirty="0" smtClean="0"/>
              <a:t>Open: </a:t>
            </a:r>
            <a:r>
              <a:rPr lang="en-US" sz="1400" dirty="0" smtClean="0"/>
              <a:t>Pt</a:t>
            </a:r>
            <a:endParaRPr lang="en-US" sz="1400" dirty="0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3159048" y="2095500"/>
            <a:ext cx="408065" cy="2373266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3567113" y="2095500"/>
            <a:ext cx="729138" cy="197485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025938" y="1407815"/>
            <a:ext cx="1917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FeO</a:t>
            </a:r>
            <a:r>
              <a:rPr lang="en-US" b="1" i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b="1" i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en-US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00604" y="4472449"/>
            <a:ext cx="1638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8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MnO</a:t>
            </a:r>
            <a:r>
              <a:rPr lang="en-US" b="1" i="1" baseline="-25000" dirty="0" err="1" smtClean="0">
                <a:solidFill>
                  <a:srgbClr val="8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b="1" dirty="0" err="1" smtClean="0">
                <a:solidFill>
                  <a:srgbClr val="8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b="1" i="1" baseline="-25000" dirty="0" err="1" smtClean="0">
                <a:solidFill>
                  <a:srgbClr val="8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en-US" b="1" i="1" dirty="0">
              <a:solidFill>
                <a:srgbClr val="8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19599" y="3885684"/>
            <a:ext cx="1021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NiO</a:t>
            </a:r>
            <a:r>
              <a:rPr lang="en-US" b="1" i="1" baseline="-25000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b="1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b="1" i="1" baseline="-25000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en-US" b="1" i="1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28465" y="2141108"/>
            <a:ext cx="1196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</a:t>
            </a:r>
            <a:r>
              <a:rPr lang="en-US" b="1" i="1" baseline="-25000" dirty="0" err="1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b="1" dirty="0" err="1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b="1" i="1" baseline="-25000" dirty="0" err="1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en-US" b="1" i="1" dirty="0">
              <a:solidFill>
                <a:srgbClr val="CC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362539" y="4838097"/>
            <a:ext cx="1021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NiO</a:t>
            </a:r>
            <a:r>
              <a:rPr lang="en-US" b="1" i="1" baseline="-25000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b="1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b="1" i="1" baseline="-25000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en-US" b="1" i="1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520321" y="2719057"/>
            <a:ext cx="1196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</a:t>
            </a:r>
            <a:r>
              <a:rPr lang="en-US" b="1" i="1" baseline="-25000" dirty="0" err="1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b="1" dirty="0" err="1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b="1" i="1" baseline="-25000" dirty="0" err="1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en-US" b="1" i="1" dirty="0">
              <a:solidFill>
                <a:srgbClr val="CC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176535" y="1208880"/>
            <a:ext cx="1080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FeO</a:t>
            </a:r>
            <a:r>
              <a:rPr lang="en-US" b="1" i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b="1" i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en-US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577135" y="3278522"/>
            <a:ext cx="1638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8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MnO</a:t>
            </a:r>
            <a:r>
              <a:rPr lang="en-US" b="1" i="1" baseline="-25000" dirty="0" err="1" smtClean="0">
                <a:solidFill>
                  <a:srgbClr val="8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b="1" dirty="0" err="1" smtClean="0">
                <a:solidFill>
                  <a:srgbClr val="8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b="1" i="1" baseline="-25000" dirty="0" err="1" smtClean="0">
                <a:solidFill>
                  <a:srgbClr val="8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en-US" b="1" i="1" dirty="0">
              <a:solidFill>
                <a:srgbClr val="8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565543" y="1169737"/>
            <a:ext cx="0" cy="416052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882648" y="885415"/>
            <a:ext cx="12514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η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= 450 mV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23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0634518"/>
              </p:ext>
            </p:extLst>
          </p:nvPr>
        </p:nvGraphicFramePr>
        <p:xfrm>
          <a:off x="-20516" y="1588532"/>
          <a:ext cx="3627316" cy="2778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68" name="Graph" r:id="rId3" imgW="3906720" imgH="2992320" progId="Origin50.Graph">
                  <p:embed/>
                </p:oleObj>
              </mc:Choice>
              <mc:Fallback>
                <p:oleObj name="Graph" r:id="rId3" imgW="3906720" imgH="29923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20516" y="1588532"/>
                        <a:ext cx="3627316" cy="2778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-20516" y="0"/>
            <a:ext cx="329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Figure S2</a:t>
            </a:r>
            <a:endParaRPr lang="en-US" b="1" i="1" dirty="0"/>
          </a:p>
        </p:txBody>
      </p:sp>
      <p:sp>
        <p:nvSpPr>
          <p:cNvPr id="3" name="TextBox 2"/>
          <p:cNvSpPr txBox="1"/>
          <p:nvPr/>
        </p:nvSpPr>
        <p:spPr>
          <a:xfrm>
            <a:off x="-20516" y="297418"/>
            <a:ext cx="3754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Fe contamination of </a:t>
            </a:r>
            <a:r>
              <a:rPr lang="en-US" i="1" dirty="0" err="1" smtClean="0"/>
              <a:t>Mn</a:t>
            </a:r>
            <a:endParaRPr lang="en-US" i="1" dirty="0"/>
          </a:p>
        </p:txBody>
      </p:sp>
      <p:sp>
        <p:nvSpPr>
          <p:cNvPr id="5" name="TextBox 4"/>
          <p:cNvSpPr txBox="1"/>
          <p:nvPr/>
        </p:nvSpPr>
        <p:spPr>
          <a:xfrm>
            <a:off x="-20516" y="641350"/>
            <a:ext cx="3754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XPS, Tafel and CV Pre and post</a:t>
            </a:r>
            <a:endParaRPr lang="en-US" i="1" dirty="0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474296"/>
              </p:ext>
            </p:extLst>
          </p:nvPr>
        </p:nvGraphicFramePr>
        <p:xfrm>
          <a:off x="3295650" y="1411218"/>
          <a:ext cx="2925763" cy="299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69" name="Graph" r:id="rId5" imgW="2926080" imgH="2992320" progId="Origin50.Graph">
                  <p:embed/>
                </p:oleObj>
              </mc:Choice>
              <mc:Fallback>
                <p:oleObj name="Graph" r:id="rId5" imgW="2926080" imgH="29923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95650" y="1411218"/>
                        <a:ext cx="2925763" cy="2992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202326" y="2587039"/>
            <a:ext cx="1638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MnO</a:t>
            </a:r>
            <a:r>
              <a:rPr lang="en-US" sz="1400" b="1" baseline="-25000" dirty="0" err="1" smtClean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400" b="1" dirty="0" err="1" smtClean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400" b="1" baseline="-25000" dirty="0" err="1" smtClean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400" b="1" baseline="30000" dirty="0" smtClean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400" b="1" dirty="0">
              <a:solidFill>
                <a:srgbClr val="66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856642" y="2894816"/>
            <a:ext cx="0" cy="234147"/>
          </a:xfrm>
          <a:prstGeom prst="straightConnector1">
            <a:avLst/>
          </a:prstGeom>
          <a:ln>
            <a:solidFill>
              <a:srgbClr val="6600CC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823832" y="3313309"/>
            <a:ext cx="1638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</a:t>
            </a:r>
            <a:r>
              <a:rPr lang="en-US" sz="14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(Fe)</a:t>
            </a:r>
            <a:r>
              <a:rPr lang="en-US" sz="1400" b="1" dirty="0" err="1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400" b="1" baseline="-25000" dirty="0" err="1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400" b="1" dirty="0" err="1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400" b="1" baseline="-25000" dirty="0" err="1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400" b="1" baseline="300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400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2399567" y="3145632"/>
            <a:ext cx="0" cy="211931"/>
          </a:xfrm>
          <a:prstGeom prst="straightConnector1">
            <a:avLst/>
          </a:prstGeom>
          <a:ln>
            <a:solidFill>
              <a:srgbClr val="8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796192" y="3492896"/>
            <a:ext cx="289658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2976562" y="3826271"/>
            <a:ext cx="114301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810017" y="2543908"/>
            <a:ext cx="1638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MnO</a:t>
            </a:r>
            <a:r>
              <a:rPr lang="en-US" sz="1400" b="1" baseline="-25000" dirty="0" err="1" smtClean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400" b="1" dirty="0" err="1" smtClean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400" b="1" baseline="-25000" dirty="0" err="1" smtClean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400" b="1" baseline="30000" dirty="0" smtClean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400" b="1" dirty="0">
              <a:solidFill>
                <a:srgbClr val="66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5230970" y="2351421"/>
            <a:ext cx="0" cy="250132"/>
          </a:xfrm>
          <a:prstGeom prst="straightConnector1">
            <a:avLst/>
          </a:prstGeom>
          <a:ln>
            <a:solidFill>
              <a:srgbClr val="6600CC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684505" y="3589962"/>
            <a:ext cx="1638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</a:t>
            </a:r>
            <a:r>
              <a:rPr lang="en-US" sz="14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(Fe)</a:t>
            </a:r>
            <a:r>
              <a:rPr lang="en-US" sz="1400" b="1" dirty="0" err="1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400" b="1" baseline="-25000" dirty="0" err="1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400" b="1" dirty="0" err="1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400" b="1" baseline="-25000" dirty="0" err="1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400" b="1" baseline="300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400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5426233" y="3432302"/>
            <a:ext cx="0" cy="211931"/>
          </a:xfrm>
          <a:prstGeom prst="straightConnector1">
            <a:avLst/>
          </a:prstGeom>
          <a:ln>
            <a:solidFill>
              <a:srgbClr val="8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3789998" y="3641058"/>
            <a:ext cx="8194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Fe 2p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 flipH="1" flipV="1">
            <a:off x="3813810" y="1907608"/>
            <a:ext cx="7620" cy="199965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 flipV="1">
            <a:off x="5802630" y="1907608"/>
            <a:ext cx="7620" cy="199965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3809048" y="1906540"/>
            <a:ext cx="200120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 flipV="1">
            <a:off x="3689350" y="2412987"/>
            <a:ext cx="9525" cy="1113475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 rot="16200000">
            <a:off x="3027621" y="2687090"/>
            <a:ext cx="10963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Intensity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703397" y="2003716"/>
            <a:ext cx="423445" cy="349983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722888" y="1936807"/>
            <a:ext cx="365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</a:t>
            </a:r>
            <a:endParaRPr lang="en-US" sz="2400" b="1" dirty="0"/>
          </a:p>
        </p:txBody>
      </p:sp>
      <p:sp>
        <p:nvSpPr>
          <p:cNvPr id="47" name="Rectangle 46"/>
          <p:cNvSpPr/>
          <p:nvPr/>
        </p:nvSpPr>
        <p:spPr>
          <a:xfrm>
            <a:off x="3881466" y="2018230"/>
            <a:ext cx="423445" cy="349983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3900957" y="1951321"/>
            <a:ext cx="365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B</a:t>
            </a:r>
            <a:endParaRPr lang="en-US" sz="2400" b="1" dirty="0"/>
          </a:p>
        </p:txBody>
      </p:sp>
      <p:graphicFrame>
        <p:nvGraphicFramePr>
          <p:cNvPr id="49" name="Objec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0943381"/>
              </p:ext>
            </p:extLst>
          </p:nvPr>
        </p:nvGraphicFramePr>
        <p:xfrm>
          <a:off x="5802630" y="1574699"/>
          <a:ext cx="3629193" cy="27797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70" name="Graph" r:id="rId7" imgW="3906720" imgH="2992320" progId="Origin50.Graph">
                  <p:embed/>
                </p:oleObj>
              </mc:Choice>
              <mc:Fallback>
                <p:oleObj name="Graph" r:id="rId7" imgW="3906720" imgH="29923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802630" y="1574699"/>
                        <a:ext cx="3629193" cy="27797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TextBox 49"/>
          <p:cNvSpPr txBox="1"/>
          <p:nvPr/>
        </p:nvSpPr>
        <p:spPr>
          <a:xfrm>
            <a:off x="6383914" y="2285441"/>
            <a:ext cx="16388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 smtClean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MnO</a:t>
            </a:r>
            <a:r>
              <a:rPr lang="en-US" sz="1200" b="1" baseline="-25000" dirty="0" err="1" smtClean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200" b="1" dirty="0" err="1" smtClean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200" b="1" baseline="-25000" dirty="0" err="1" smtClean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200" b="1" baseline="-25000" dirty="0" smtClean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smtClean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(Initial)</a:t>
            </a:r>
            <a:r>
              <a:rPr lang="en-US" sz="1200" b="1" baseline="30000" dirty="0" smtClean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200" b="1" dirty="0">
              <a:solidFill>
                <a:srgbClr val="66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1" name="Straight Arrow Connector 50"/>
          <p:cNvCxnSpPr/>
          <p:nvPr/>
        </p:nvCxnSpPr>
        <p:spPr>
          <a:xfrm flipV="1">
            <a:off x="7579519" y="2433456"/>
            <a:ext cx="431301" cy="1422"/>
          </a:xfrm>
          <a:prstGeom prst="straightConnector1">
            <a:avLst/>
          </a:prstGeom>
          <a:ln>
            <a:solidFill>
              <a:srgbClr val="6600CC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6388182" y="2636481"/>
            <a:ext cx="16388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</a:t>
            </a:r>
            <a:r>
              <a:rPr lang="en-US" sz="12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(Fe)</a:t>
            </a:r>
            <a:r>
              <a:rPr lang="en-US" sz="1200" b="1" dirty="0" err="1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200" b="1" baseline="-25000" dirty="0" err="1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200" b="1" dirty="0" err="1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200" b="1" baseline="-25000" dirty="0" err="1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200" b="1" baseline="-250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(Initial)</a:t>
            </a:r>
            <a:r>
              <a:rPr lang="en-US" sz="1200" b="1" baseline="300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200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>
            <a:off x="7827168" y="2787103"/>
            <a:ext cx="126207" cy="0"/>
          </a:xfrm>
          <a:prstGeom prst="straightConnector1">
            <a:avLst/>
          </a:prstGeom>
          <a:ln>
            <a:solidFill>
              <a:srgbClr val="8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H="1">
            <a:off x="8134348" y="3324551"/>
            <a:ext cx="114301" cy="0"/>
          </a:xfrm>
          <a:prstGeom prst="straightConnector1">
            <a:avLst/>
          </a:prstGeom>
          <a:ln>
            <a:solidFill>
              <a:srgbClr val="CC99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8189118" y="3000781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b="1" dirty="0" smtClean="0">
              <a:solidFill>
                <a:srgbClr val="CC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="1" dirty="0" err="1">
                <a:solidFill>
                  <a:srgbClr val="CC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MnO</a:t>
            </a:r>
            <a:r>
              <a:rPr lang="en-US" sz="1200" b="1" baseline="-25000" dirty="0" err="1">
                <a:solidFill>
                  <a:srgbClr val="CC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200" b="1" dirty="0" err="1">
                <a:solidFill>
                  <a:srgbClr val="CC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200" b="1" baseline="-25000" dirty="0" err="1">
                <a:solidFill>
                  <a:srgbClr val="CC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200" b="1" baseline="-25000" dirty="0">
                <a:solidFill>
                  <a:srgbClr val="CC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smtClean="0">
                <a:solidFill>
                  <a:srgbClr val="CC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</a:t>
            </a:r>
            <a:endParaRPr lang="en-US" sz="1200" b="1" dirty="0">
              <a:solidFill>
                <a:srgbClr val="CC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6388181" y="2888374"/>
            <a:ext cx="16388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</a:t>
            </a:r>
            <a:r>
              <a:rPr lang="en-US" sz="1200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(Fe)</a:t>
            </a:r>
            <a:r>
              <a:rPr lang="en-US" sz="1200" b="1" dirty="0" err="1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200" b="1" baseline="-25000" dirty="0" err="1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200" b="1" dirty="0" err="1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200" b="1" baseline="-25000" dirty="0" err="1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200" b="1" baseline="-25000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(Final)</a:t>
            </a:r>
            <a:r>
              <a:rPr lang="en-US" sz="1200" b="1" baseline="30000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200" b="1" dirty="0">
              <a:solidFill>
                <a:srgbClr val="FF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6" name="Straight Arrow Connector 65"/>
          <p:cNvCxnSpPr/>
          <p:nvPr/>
        </p:nvCxnSpPr>
        <p:spPr>
          <a:xfrm>
            <a:off x="7806926" y="3026874"/>
            <a:ext cx="83345" cy="0"/>
          </a:xfrm>
          <a:prstGeom prst="straightConnector1">
            <a:avLst/>
          </a:prstGeom>
          <a:ln>
            <a:solidFill>
              <a:srgbClr val="FF3399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/>
          <p:cNvSpPr/>
          <p:nvPr/>
        </p:nvSpPr>
        <p:spPr>
          <a:xfrm>
            <a:off x="6550823" y="2007328"/>
            <a:ext cx="423445" cy="349983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/>
          <p:cNvSpPr txBox="1"/>
          <p:nvPr/>
        </p:nvSpPr>
        <p:spPr>
          <a:xfrm>
            <a:off x="6570314" y="1940419"/>
            <a:ext cx="365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78103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2168751"/>
              </p:ext>
            </p:extLst>
          </p:nvPr>
        </p:nvGraphicFramePr>
        <p:xfrm>
          <a:off x="-6003" y="113321"/>
          <a:ext cx="8810344" cy="67482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62" name="Graph" r:id="rId4" imgW="3906720" imgH="2992320" progId="Origin50.Graph">
                  <p:embed/>
                </p:oleObj>
              </mc:Choice>
              <mc:Fallback>
                <p:oleObj name="Graph" r:id="rId4" imgW="3906720" imgH="29923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6003" y="113321"/>
                        <a:ext cx="8810344" cy="67482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-20517" y="0"/>
            <a:ext cx="4868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Figure S2: </a:t>
            </a:r>
            <a:r>
              <a:rPr lang="en-US" i="1" dirty="0" smtClean="0"/>
              <a:t>TOF % change with substrate </a:t>
            </a:r>
            <a:endParaRPr lang="en-US" i="1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608850" y="4149881"/>
            <a:ext cx="5938999" cy="0"/>
          </a:xfrm>
          <a:prstGeom prst="line">
            <a:avLst/>
          </a:prstGeom>
          <a:ln w="28575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896598" y="3623853"/>
            <a:ext cx="22981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Increased activity on Au</a:t>
            </a:r>
            <a:endParaRPr lang="en-US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896599" y="4503894"/>
            <a:ext cx="24973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Increased activity on Pt</a:t>
            </a:r>
            <a:endParaRPr lang="en-US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1885482" y="3495252"/>
            <a:ext cx="0" cy="59891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1885482" y="4210791"/>
            <a:ext cx="0" cy="66553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2373499" y="3802127"/>
            <a:ext cx="1638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8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MnO</a:t>
            </a:r>
            <a:r>
              <a:rPr lang="en-US" b="1" baseline="-25000" dirty="0" err="1" smtClean="0">
                <a:solidFill>
                  <a:srgbClr val="8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b="1" dirty="0" err="1" smtClean="0">
                <a:solidFill>
                  <a:srgbClr val="8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b="1" baseline="-25000" dirty="0" err="1" smtClean="0">
                <a:solidFill>
                  <a:srgbClr val="8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en-US" b="1" dirty="0">
              <a:solidFill>
                <a:srgbClr val="8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433033" y="3403127"/>
            <a:ext cx="1021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NiO</a:t>
            </a:r>
            <a:r>
              <a:rPr lang="en-US" b="1" baseline="-25000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b="1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b="1" baseline="-25000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en-US" b="1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738588" y="4601251"/>
            <a:ext cx="2361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US" b="1" baseline="-25000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0.92</a:t>
            </a:r>
            <a:r>
              <a:rPr lang="en-US" b="1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</a:t>
            </a:r>
            <a:r>
              <a:rPr lang="en-US" b="1" baseline="-25000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0.08</a:t>
            </a:r>
            <a:r>
              <a:rPr lang="en-US" b="1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b="1" baseline="-25000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b="1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b="1" baseline="-25000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en-US" b="1" dirty="0">
              <a:solidFill>
                <a:srgbClr val="FF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738588" y="4248797"/>
            <a:ext cx="2354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US" b="1" baseline="-25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0.65</a:t>
            </a:r>
            <a:r>
              <a:rPr lang="en-US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en-US" b="1" baseline="-25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0.35</a:t>
            </a:r>
            <a:r>
              <a:rPr lang="en-US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b="1" baseline="-25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b="1" baseline="-25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en-US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004285" y="4122167"/>
            <a:ext cx="1967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E6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US" b="1" baseline="-25000" dirty="0" smtClean="0">
                <a:solidFill>
                  <a:srgbClr val="FE6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0.59</a:t>
            </a:r>
            <a:r>
              <a:rPr lang="en-US" b="1" dirty="0" smtClean="0">
                <a:solidFill>
                  <a:srgbClr val="FE6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en-US" b="1" baseline="-25000" dirty="0" smtClean="0">
                <a:solidFill>
                  <a:srgbClr val="FE6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0.41</a:t>
            </a:r>
            <a:r>
              <a:rPr lang="en-US" b="1" dirty="0" smtClean="0">
                <a:solidFill>
                  <a:srgbClr val="FE6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b="1" baseline="-25000" dirty="0" smtClean="0">
                <a:solidFill>
                  <a:srgbClr val="FE6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b="1" dirty="0" smtClean="0">
                <a:solidFill>
                  <a:srgbClr val="FE6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b="1" baseline="-25000" dirty="0" smtClean="0">
                <a:solidFill>
                  <a:srgbClr val="FE6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en-US" b="1" dirty="0">
              <a:solidFill>
                <a:srgbClr val="FE67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807321" y="2994892"/>
            <a:ext cx="1196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</a:t>
            </a:r>
            <a:r>
              <a:rPr lang="en-US" b="1" baseline="-25000" dirty="0" err="1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b="1" dirty="0" err="1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b="1" baseline="-25000" dirty="0" err="1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en-US" b="1" dirty="0">
              <a:solidFill>
                <a:srgbClr val="CC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890699" y="1042784"/>
            <a:ext cx="2107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FeO</a:t>
            </a:r>
            <a:r>
              <a:rPr lang="en-US" b="1" baseline="-25000" dirty="0" err="1" smtClean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b="1" dirty="0" err="1" smtClean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b="1" baseline="-25000" dirty="0" err="1" smtClean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b="1" dirty="0" smtClean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(thin)</a:t>
            </a:r>
            <a:endParaRPr lang="en-US" b="1" dirty="0">
              <a:solidFill>
                <a:srgbClr val="0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087087" y="1792084"/>
            <a:ext cx="1917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FeO</a:t>
            </a:r>
            <a:r>
              <a:rPr lang="en-US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(thick)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148831" y="1116301"/>
            <a:ext cx="1210254" cy="347373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6072066" y="1100693"/>
            <a:ext cx="1414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350 mV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39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5403021"/>
              </p:ext>
            </p:extLst>
          </p:nvPr>
        </p:nvGraphicFramePr>
        <p:xfrm>
          <a:off x="3867775" y="325274"/>
          <a:ext cx="4178347" cy="320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57" name="Graph" r:id="rId3" imgW="3906720" imgH="2992320" progId="Origin50.Graph">
                  <p:embed/>
                </p:oleObj>
              </mc:Choice>
              <mc:Fallback>
                <p:oleObj name="Graph" r:id="rId3" imgW="3906720" imgH="29923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67775" y="325274"/>
                        <a:ext cx="4178347" cy="3200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3" name="Straight Connector 42"/>
          <p:cNvCxnSpPr/>
          <p:nvPr/>
        </p:nvCxnSpPr>
        <p:spPr>
          <a:xfrm flipV="1">
            <a:off x="6567332" y="685537"/>
            <a:ext cx="0" cy="228245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6583285" y="3703333"/>
            <a:ext cx="0" cy="228245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3163694" y="3720001"/>
            <a:ext cx="0" cy="228245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121536" y="705220"/>
            <a:ext cx="0" cy="228245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-20516" y="0"/>
            <a:ext cx="329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Figure S3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113396"/>
              </p:ext>
            </p:extLst>
          </p:nvPr>
        </p:nvGraphicFramePr>
        <p:xfrm>
          <a:off x="422228" y="314841"/>
          <a:ext cx="4178347" cy="320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58" name="Graph" r:id="rId5" imgW="3906720" imgH="2992320" progId="Origin50.Graph">
                  <p:embed/>
                </p:oleObj>
              </mc:Choice>
              <mc:Fallback>
                <p:oleObj name="Graph" r:id="rId5" imgW="3906720" imgH="29923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22228" y="314841"/>
                        <a:ext cx="4178347" cy="3200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6494728"/>
              </p:ext>
            </p:extLst>
          </p:nvPr>
        </p:nvGraphicFramePr>
        <p:xfrm>
          <a:off x="460326" y="3340100"/>
          <a:ext cx="4178347" cy="320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59" name="Graph" r:id="rId7" imgW="3906720" imgH="2992320" progId="Origin50.Graph">
                  <p:embed/>
                </p:oleObj>
              </mc:Choice>
              <mc:Fallback>
                <p:oleObj name="Graph" r:id="rId7" imgW="3906720" imgH="29923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60326" y="3340100"/>
                        <a:ext cx="4178347" cy="3200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2057658" y="1368753"/>
            <a:ext cx="5888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Final</a:t>
            </a: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21410" y="813256"/>
            <a:ext cx="5888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</a:t>
            </a:r>
            <a:endParaRPr lang="en-US" sz="1050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828363" y="919475"/>
            <a:ext cx="162799" cy="0"/>
          </a:xfrm>
          <a:prstGeom prst="line">
            <a:avLst/>
          </a:prstGeom>
          <a:ln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384309" y="1218237"/>
            <a:ext cx="0" cy="2060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607233" y="1797050"/>
            <a:ext cx="5888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Final</a:t>
            </a: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3575957" y="1925474"/>
            <a:ext cx="11215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143602" y="4513894"/>
            <a:ext cx="5888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Final</a:t>
            </a: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70795" y="3870276"/>
            <a:ext cx="5888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rgbClr val="00C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</a:t>
            </a:r>
            <a:endParaRPr lang="en-US" sz="1050" dirty="0">
              <a:solidFill>
                <a:srgbClr val="00CC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1976258" y="4001081"/>
            <a:ext cx="81399" cy="0"/>
          </a:xfrm>
          <a:prstGeom prst="line">
            <a:avLst/>
          </a:prstGeom>
          <a:ln>
            <a:solidFill>
              <a:srgbClr val="00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451853" y="4347207"/>
            <a:ext cx="0" cy="2060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427487" y="5388298"/>
            <a:ext cx="5888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Final</a:t>
            </a: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099311" y="4784072"/>
            <a:ext cx="5888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rgbClr val="00C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</a:t>
            </a:r>
            <a:endParaRPr lang="en-US" sz="1050" dirty="0">
              <a:solidFill>
                <a:srgbClr val="00CC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3510596" y="4914877"/>
            <a:ext cx="117112" cy="0"/>
          </a:xfrm>
          <a:prstGeom prst="line">
            <a:avLst/>
          </a:prstGeom>
          <a:ln>
            <a:solidFill>
              <a:srgbClr val="00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688113" y="5221611"/>
            <a:ext cx="0" cy="2060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982199" y="766207"/>
            <a:ext cx="5888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</a:t>
            </a:r>
            <a:endParaRPr lang="en-US" sz="1050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3408202" y="891476"/>
            <a:ext cx="162799" cy="0"/>
          </a:xfrm>
          <a:prstGeom prst="line">
            <a:avLst/>
          </a:prstGeom>
          <a:ln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3543842"/>
              </p:ext>
            </p:extLst>
          </p:nvPr>
        </p:nvGraphicFramePr>
        <p:xfrm>
          <a:off x="3882997" y="3340100"/>
          <a:ext cx="4178347" cy="320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60" name="Graph" r:id="rId9" imgW="3906720" imgH="2992320" progId="Origin50.Graph">
                  <p:embed/>
                </p:oleObj>
              </mc:Choice>
              <mc:Fallback>
                <p:oleObj name="Graph" r:id="rId9" imgW="3906720" imgH="29923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882997" y="3340100"/>
                        <a:ext cx="4178347" cy="3200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" name="TextBox 52"/>
          <p:cNvSpPr txBox="1"/>
          <p:nvPr/>
        </p:nvSpPr>
        <p:spPr>
          <a:xfrm>
            <a:off x="5149775" y="1166214"/>
            <a:ext cx="5888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Final</a:t>
            </a: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200239" y="1006386"/>
            <a:ext cx="5888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</a:t>
            </a:r>
            <a:endParaRPr lang="en-US" sz="105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5" name="Straight Connector 54"/>
          <p:cNvCxnSpPr/>
          <p:nvPr/>
        </p:nvCxnSpPr>
        <p:spPr>
          <a:xfrm>
            <a:off x="5631434" y="1144921"/>
            <a:ext cx="16279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5546597" y="1299702"/>
            <a:ext cx="16623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6788470" y="883311"/>
            <a:ext cx="5888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Final</a:t>
            </a: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709952" y="720353"/>
            <a:ext cx="5888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</a:t>
            </a:r>
            <a:endParaRPr lang="en-US" sz="105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>
            <a:off x="6625671" y="845652"/>
            <a:ext cx="16279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endCxn id="57" idx="1"/>
          </p:cNvCxnSpPr>
          <p:nvPr/>
        </p:nvCxnSpPr>
        <p:spPr>
          <a:xfrm>
            <a:off x="6625671" y="1014116"/>
            <a:ext cx="162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5196630" y="4184185"/>
            <a:ext cx="5888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Final</a:t>
            </a: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283211" y="3862546"/>
            <a:ext cx="5888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rgbClr val="99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</a:t>
            </a:r>
            <a:endParaRPr lang="en-US" sz="1050" dirty="0">
              <a:solidFill>
                <a:srgbClr val="99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5" name="Straight Connector 64"/>
          <p:cNvCxnSpPr/>
          <p:nvPr/>
        </p:nvCxnSpPr>
        <p:spPr>
          <a:xfrm>
            <a:off x="5714406" y="4001081"/>
            <a:ext cx="162799" cy="0"/>
          </a:xfrm>
          <a:prstGeom prst="line">
            <a:avLst/>
          </a:prstGeom>
          <a:ln>
            <a:solidFill>
              <a:srgbClr val="99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5593452" y="4317673"/>
            <a:ext cx="16623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6790043" y="4291660"/>
            <a:ext cx="5888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Final</a:t>
            </a: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6711525" y="4128702"/>
            <a:ext cx="5888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rgbClr val="99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</a:t>
            </a:r>
            <a:endParaRPr lang="en-US" sz="1050" dirty="0">
              <a:solidFill>
                <a:srgbClr val="99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9" name="Straight Connector 68"/>
          <p:cNvCxnSpPr/>
          <p:nvPr/>
        </p:nvCxnSpPr>
        <p:spPr>
          <a:xfrm>
            <a:off x="6627244" y="4254001"/>
            <a:ext cx="162799" cy="0"/>
          </a:xfrm>
          <a:prstGeom prst="line">
            <a:avLst/>
          </a:prstGeom>
          <a:ln>
            <a:solidFill>
              <a:srgbClr val="99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>
            <a:endCxn id="67" idx="1"/>
          </p:cNvCxnSpPr>
          <p:nvPr/>
        </p:nvCxnSpPr>
        <p:spPr>
          <a:xfrm>
            <a:off x="6627244" y="4422465"/>
            <a:ext cx="162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1186834" y="2660215"/>
            <a:ext cx="1165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NiO</a:t>
            </a:r>
            <a:r>
              <a:rPr lang="en-US" sz="1400" baseline="-25000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400" baseline="-25000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400" b="1" baseline="30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Au</a:t>
            </a:r>
            <a:endParaRPr lang="en-US" sz="14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219084" y="5698106"/>
            <a:ext cx="1165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NiO</a:t>
            </a:r>
            <a:r>
              <a:rPr lang="en-US" sz="1400" baseline="-25000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400" baseline="-25000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400" b="1" baseline="30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Pt</a:t>
            </a:r>
            <a:endParaRPr lang="en-US" sz="14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605931" y="2656745"/>
            <a:ext cx="19773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US" sz="1400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0.71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en-US" sz="1400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0.29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400" baseline="-25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400" baseline="-25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400" b="1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Au</a:t>
            </a:r>
            <a:endParaRPr lang="en-US" sz="14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641038" y="5700618"/>
            <a:ext cx="19773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US" sz="1400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0.65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en-US" sz="1400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0.35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400" baseline="-25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400" baseline="-25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400" b="1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Pt</a:t>
            </a:r>
            <a:endParaRPr lang="en-US" sz="14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36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1" name="Straight Connector 80"/>
          <p:cNvCxnSpPr/>
          <p:nvPr/>
        </p:nvCxnSpPr>
        <p:spPr>
          <a:xfrm flipV="1">
            <a:off x="3112010" y="988030"/>
            <a:ext cx="0" cy="228245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3493606"/>
              </p:ext>
            </p:extLst>
          </p:nvPr>
        </p:nvGraphicFramePr>
        <p:xfrm>
          <a:off x="413671" y="592076"/>
          <a:ext cx="4178347" cy="320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71" name="Graph" r:id="rId4" imgW="3906720" imgH="2992320" progId="Origin50.Graph">
                  <p:embed/>
                </p:oleObj>
              </mc:Choice>
              <mc:Fallback>
                <p:oleObj name="Graph" r:id="rId4" imgW="3906720" imgH="29923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3671" y="592076"/>
                        <a:ext cx="4178347" cy="3200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5517436"/>
              </p:ext>
            </p:extLst>
          </p:nvPr>
        </p:nvGraphicFramePr>
        <p:xfrm>
          <a:off x="412315" y="3657600"/>
          <a:ext cx="4178347" cy="320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72" name="Graph" r:id="rId6" imgW="3906720" imgH="2992320" progId="Origin50.Graph">
                  <p:embed/>
                </p:oleObj>
              </mc:Choice>
              <mc:Fallback>
                <p:oleObj name="Graph" r:id="rId6" imgW="3906720" imgH="29923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12315" y="3657600"/>
                        <a:ext cx="4178347" cy="3200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2595170" y="1908487"/>
            <a:ext cx="5888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Final</a:t>
            </a: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78647" y="1199813"/>
            <a:ext cx="5888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rgbClr val="8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</a:t>
            </a:r>
            <a:endParaRPr lang="en-US" sz="1050" dirty="0">
              <a:solidFill>
                <a:srgbClr val="8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2585600" y="1332225"/>
            <a:ext cx="162799" cy="0"/>
          </a:xfrm>
          <a:prstGeom prst="line">
            <a:avLst/>
          </a:prstGeom>
          <a:ln>
            <a:solidFill>
              <a:srgbClr val="8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903421" y="1741800"/>
            <a:ext cx="0" cy="2060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546356" y="3032115"/>
            <a:ext cx="5888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Final</a:t>
            </a: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150631" y="1908487"/>
            <a:ext cx="5888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rgbClr val="8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</a:t>
            </a:r>
            <a:endParaRPr lang="en-US" sz="1050" dirty="0">
              <a:solidFill>
                <a:srgbClr val="8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3557584" y="2040899"/>
            <a:ext cx="162799" cy="0"/>
          </a:xfrm>
          <a:prstGeom prst="line">
            <a:avLst/>
          </a:prstGeom>
          <a:ln>
            <a:solidFill>
              <a:srgbClr val="8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533254" y="4982659"/>
            <a:ext cx="5888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Final</a:t>
            </a: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159597" y="4320208"/>
            <a:ext cx="5888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rgbClr val="D1A4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</a:t>
            </a:r>
            <a:endParaRPr lang="en-US" sz="1050" dirty="0">
              <a:solidFill>
                <a:srgbClr val="D1A4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2566550" y="4452620"/>
            <a:ext cx="162799" cy="0"/>
          </a:xfrm>
          <a:prstGeom prst="line">
            <a:avLst/>
          </a:prstGeom>
          <a:ln>
            <a:solidFill>
              <a:srgbClr val="D1A4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841505" y="4815972"/>
            <a:ext cx="0" cy="2060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546356" y="6022335"/>
            <a:ext cx="5888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Final</a:t>
            </a: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166901" y="4076248"/>
            <a:ext cx="5888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rgbClr val="D1A4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</a:t>
            </a:r>
            <a:endParaRPr lang="en-US" sz="1050" dirty="0">
              <a:solidFill>
                <a:srgbClr val="D1A4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 flipH="1">
            <a:off x="3580623" y="4207053"/>
            <a:ext cx="58360" cy="0"/>
          </a:xfrm>
          <a:prstGeom prst="line">
            <a:avLst/>
          </a:prstGeom>
          <a:ln>
            <a:solidFill>
              <a:srgbClr val="D1A4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-20516" y="0"/>
            <a:ext cx="329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Figure S3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8522423"/>
              </p:ext>
            </p:extLst>
          </p:nvPr>
        </p:nvGraphicFramePr>
        <p:xfrm>
          <a:off x="3868621" y="602587"/>
          <a:ext cx="4178347" cy="320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73" name="Graph" r:id="rId8" imgW="3906720" imgH="2992320" progId="Origin50.Graph">
                  <p:embed/>
                </p:oleObj>
              </mc:Choice>
              <mc:Fallback>
                <p:oleObj name="Graph" r:id="rId8" imgW="3906720" imgH="29923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868621" y="602587"/>
                        <a:ext cx="4178347" cy="3200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1590507"/>
              </p:ext>
            </p:extLst>
          </p:nvPr>
        </p:nvGraphicFramePr>
        <p:xfrm>
          <a:off x="3887788" y="3674888"/>
          <a:ext cx="4178347" cy="320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74" name="Graph" r:id="rId10" imgW="3906720" imgH="2992320" progId="Origin50.Graph">
                  <p:embed/>
                </p:oleObj>
              </mc:Choice>
              <mc:Fallback>
                <p:oleObj name="Graph" r:id="rId10" imgW="3906720" imgH="29923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887788" y="3674888"/>
                        <a:ext cx="4178347" cy="3200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9" name="Straight Arrow Connector 58"/>
          <p:cNvCxnSpPr/>
          <p:nvPr/>
        </p:nvCxnSpPr>
        <p:spPr>
          <a:xfrm>
            <a:off x="7047844" y="4409430"/>
            <a:ext cx="1" cy="228744"/>
          </a:xfrm>
          <a:prstGeom prst="straightConnector1">
            <a:avLst/>
          </a:prstGeom>
          <a:ln>
            <a:solidFill>
              <a:srgbClr val="FF99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6778607" y="4189403"/>
            <a:ext cx="7148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</a:t>
            </a:r>
            <a:endParaRPr lang="en-US" sz="1100" dirty="0">
              <a:solidFill>
                <a:srgbClr val="FF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1" name="Straight Arrow Connector 60"/>
          <p:cNvCxnSpPr/>
          <p:nvPr/>
        </p:nvCxnSpPr>
        <p:spPr>
          <a:xfrm flipH="1">
            <a:off x="6947555" y="1210760"/>
            <a:ext cx="100290" cy="0"/>
          </a:xfrm>
          <a:prstGeom prst="straightConnector1">
            <a:avLst/>
          </a:prstGeom>
          <a:ln>
            <a:solidFill>
              <a:srgbClr val="FF00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6524591" y="1069008"/>
            <a:ext cx="5397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</a:t>
            </a:r>
            <a:endParaRPr lang="en-US" sz="1100" dirty="0">
              <a:solidFill>
                <a:srgbClr val="FF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3" name="Straight Arrow Connector 62"/>
          <p:cNvCxnSpPr/>
          <p:nvPr/>
        </p:nvCxnSpPr>
        <p:spPr>
          <a:xfrm flipH="1">
            <a:off x="6983808" y="1347885"/>
            <a:ext cx="100290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6560844" y="1206133"/>
            <a:ext cx="5397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Final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5" name="Straight Arrow Connector 64"/>
          <p:cNvCxnSpPr/>
          <p:nvPr/>
        </p:nvCxnSpPr>
        <p:spPr>
          <a:xfrm flipH="1">
            <a:off x="5808125" y="1254218"/>
            <a:ext cx="100290" cy="0"/>
          </a:xfrm>
          <a:prstGeom prst="straightConnector1">
            <a:avLst/>
          </a:prstGeom>
          <a:ln>
            <a:solidFill>
              <a:srgbClr val="FF00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5385161" y="1112466"/>
            <a:ext cx="5397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</a:t>
            </a:r>
            <a:endParaRPr lang="en-US" sz="1100" dirty="0">
              <a:solidFill>
                <a:srgbClr val="FF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7" name="Straight Arrow Connector 66"/>
          <p:cNvCxnSpPr/>
          <p:nvPr/>
        </p:nvCxnSpPr>
        <p:spPr>
          <a:xfrm flipH="1">
            <a:off x="5333567" y="2008089"/>
            <a:ext cx="100290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5350378" y="1868641"/>
            <a:ext cx="5397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Final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9" name="Straight Connector 68"/>
          <p:cNvCxnSpPr/>
          <p:nvPr/>
        </p:nvCxnSpPr>
        <p:spPr>
          <a:xfrm>
            <a:off x="3840757" y="2826052"/>
            <a:ext cx="0" cy="2060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3778841" y="5900224"/>
            <a:ext cx="0" cy="2060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6989503" y="4512750"/>
            <a:ext cx="7148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Final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2" name="Straight Arrow Connector 71"/>
          <p:cNvCxnSpPr/>
          <p:nvPr/>
        </p:nvCxnSpPr>
        <p:spPr>
          <a:xfrm>
            <a:off x="7091581" y="4720886"/>
            <a:ext cx="0" cy="53474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5385161" y="4279255"/>
            <a:ext cx="635689" cy="0"/>
          </a:xfrm>
          <a:prstGeom prst="straightConnector1">
            <a:avLst/>
          </a:prstGeom>
          <a:ln>
            <a:solidFill>
              <a:srgbClr val="FF99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4950104" y="4165581"/>
            <a:ext cx="7148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</a:t>
            </a:r>
            <a:endParaRPr lang="en-US" sz="1100" dirty="0">
              <a:solidFill>
                <a:srgbClr val="FF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476100" y="5031212"/>
            <a:ext cx="7148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Final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6" name="Straight Arrow Connector 75"/>
          <p:cNvCxnSpPr/>
          <p:nvPr/>
        </p:nvCxnSpPr>
        <p:spPr>
          <a:xfrm flipH="1">
            <a:off x="5509042" y="5161801"/>
            <a:ext cx="44450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4603017" y="2970514"/>
            <a:ext cx="19773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US" sz="1400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0.92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</a:t>
            </a:r>
            <a:r>
              <a:rPr lang="en-US" sz="1400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0.08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400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400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400" b="1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Au</a:t>
            </a:r>
            <a:endParaRPr lang="en-US" sz="14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585133" y="6063980"/>
            <a:ext cx="19773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US" sz="1400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0.92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</a:t>
            </a:r>
            <a:r>
              <a:rPr lang="en-US" sz="1400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0.08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400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400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400" b="1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Pt</a:t>
            </a:r>
            <a:endParaRPr lang="en-US" sz="14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1608992" y="5433841"/>
            <a:ext cx="1638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MnO</a:t>
            </a:r>
            <a:r>
              <a:rPr lang="en-US" sz="1400" baseline="-25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400" baseline="-25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400" b="1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Pt</a:t>
            </a:r>
            <a:endParaRPr lang="en-US" sz="14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1589942" y="2364079"/>
            <a:ext cx="1638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MnO</a:t>
            </a:r>
            <a:r>
              <a:rPr lang="en-US" sz="1400" baseline="-25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400" baseline="-25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400" b="1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Au</a:t>
            </a:r>
            <a:endParaRPr lang="en-US" sz="14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2" name="Straight Connector 81"/>
          <p:cNvCxnSpPr/>
          <p:nvPr/>
        </p:nvCxnSpPr>
        <p:spPr>
          <a:xfrm flipV="1">
            <a:off x="3121181" y="4032485"/>
            <a:ext cx="0" cy="228245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flipV="1">
            <a:off x="6570370" y="971758"/>
            <a:ext cx="0" cy="228245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V="1">
            <a:off x="6586557" y="4065487"/>
            <a:ext cx="0" cy="228245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504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1702460"/>
              </p:ext>
            </p:extLst>
          </p:nvPr>
        </p:nvGraphicFramePr>
        <p:xfrm>
          <a:off x="510806" y="3383498"/>
          <a:ext cx="4178347" cy="320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56" name="Graph" r:id="rId3" imgW="3906720" imgH="2992320" progId="Origin50.Graph">
                  <p:embed/>
                </p:oleObj>
              </mc:Choice>
              <mc:Fallback>
                <p:oleObj name="Graph" r:id="rId3" imgW="3906720" imgH="29923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10806" y="3383498"/>
                        <a:ext cx="4178347" cy="3200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0311622"/>
              </p:ext>
            </p:extLst>
          </p:nvPr>
        </p:nvGraphicFramePr>
        <p:xfrm>
          <a:off x="504067" y="363709"/>
          <a:ext cx="4178347" cy="320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57" name="Graph" r:id="rId5" imgW="3906720" imgH="2992320" progId="Origin50.Graph">
                  <p:embed/>
                </p:oleObj>
              </mc:Choice>
              <mc:Fallback>
                <p:oleObj name="Graph" r:id="rId5" imgW="3906720" imgH="29923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04067" y="363709"/>
                        <a:ext cx="4178347" cy="3200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6000783"/>
              </p:ext>
            </p:extLst>
          </p:nvPr>
        </p:nvGraphicFramePr>
        <p:xfrm>
          <a:off x="3908554" y="3384550"/>
          <a:ext cx="4178347" cy="320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58" name="Graph" r:id="rId7" imgW="3906720" imgH="2992320" progId="Origin50.Graph">
                  <p:embed/>
                </p:oleObj>
              </mc:Choice>
              <mc:Fallback>
                <p:oleObj name="Graph" r:id="rId7" imgW="3906720" imgH="29923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908554" y="3384550"/>
                        <a:ext cx="4178347" cy="3200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5389603"/>
              </p:ext>
            </p:extLst>
          </p:nvPr>
        </p:nvGraphicFramePr>
        <p:xfrm>
          <a:off x="3900690" y="363947"/>
          <a:ext cx="4178347" cy="320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59" name="Graph" r:id="rId9" imgW="3906720" imgH="2992320" progId="Origin50.Graph">
                  <p:embed/>
                </p:oleObj>
              </mc:Choice>
              <mc:Fallback>
                <p:oleObj name="Graph" r:id="rId9" imgW="3906720" imgH="29923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900690" y="363947"/>
                        <a:ext cx="4178347" cy="3200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" name="TextBox 60"/>
          <p:cNvSpPr txBox="1"/>
          <p:nvPr/>
        </p:nvSpPr>
        <p:spPr>
          <a:xfrm>
            <a:off x="2854659" y="2738337"/>
            <a:ext cx="12583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</a:t>
            </a:r>
            <a:r>
              <a:rPr lang="en-US" sz="1400" baseline="-25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400" baseline="-25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-Au</a:t>
            </a:r>
            <a:endParaRPr lang="en-US" sz="14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2" name="Straight Arrow Connector 61"/>
          <p:cNvCxnSpPr/>
          <p:nvPr/>
        </p:nvCxnSpPr>
        <p:spPr>
          <a:xfrm flipV="1">
            <a:off x="3450839" y="1541504"/>
            <a:ext cx="0" cy="223966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3264001" y="1332287"/>
            <a:ext cx="5778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</a:t>
            </a:r>
            <a:endParaRPr lang="en-US" sz="11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4" name="Straight Arrow Connector 63"/>
          <p:cNvCxnSpPr/>
          <p:nvPr/>
        </p:nvCxnSpPr>
        <p:spPr>
          <a:xfrm>
            <a:off x="3562245" y="4252223"/>
            <a:ext cx="70296" cy="0"/>
          </a:xfrm>
          <a:prstGeom prst="straightConnector1">
            <a:avLst/>
          </a:prstGeom>
          <a:ln>
            <a:solidFill>
              <a:srgbClr val="FF5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3552905" y="4124004"/>
            <a:ext cx="6841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</a:t>
            </a:r>
            <a:endParaRPr lang="en-US" sz="1100" dirty="0">
              <a:solidFill>
                <a:srgbClr val="FF5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8" name="Straight Arrow Connector 67"/>
          <p:cNvCxnSpPr/>
          <p:nvPr/>
        </p:nvCxnSpPr>
        <p:spPr>
          <a:xfrm flipV="1">
            <a:off x="3483829" y="1758711"/>
            <a:ext cx="0" cy="223966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3374310" y="1549324"/>
            <a:ext cx="5778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Final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0" name="Straight Arrow Connector 69"/>
          <p:cNvCxnSpPr/>
          <p:nvPr/>
        </p:nvCxnSpPr>
        <p:spPr>
          <a:xfrm>
            <a:off x="1910964" y="2103772"/>
            <a:ext cx="125005" cy="0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1952210" y="1965824"/>
            <a:ext cx="5778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</a:t>
            </a:r>
            <a:endParaRPr lang="en-US" sz="11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2" name="Straight Arrow Connector 71"/>
          <p:cNvCxnSpPr/>
          <p:nvPr/>
        </p:nvCxnSpPr>
        <p:spPr>
          <a:xfrm>
            <a:off x="1910964" y="1951885"/>
            <a:ext cx="115827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1949656" y="1818271"/>
            <a:ext cx="5778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Final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2860235" y="5767287"/>
            <a:ext cx="12583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</a:t>
            </a:r>
            <a:r>
              <a:rPr lang="en-US" sz="1400" baseline="-25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400" baseline="-25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-Pt</a:t>
            </a:r>
            <a:endParaRPr lang="en-US" sz="14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7" name="Straight Arrow Connector 76"/>
          <p:cNvCxnSpPr/>
          <p:nvPr/>
        </p:nvCxnSpPr>
        <p:spPr>
          <a:xfrm>
            <a:off x="3533933" y="5098364"/>
            <a:ext cx="126921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3552905" y="4962730"/>
            <a:ext cx="6841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Final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9" name="Straight Arrow Connector 78"/>
          <p:cNvCxnSpPr/>
          <p:nvPr/>
        </p:nvCxnSpPr>
        <p:spPr>
          <a:xfrm flipH="1">
            <a:off x="2501824" y="4052762"/>
            <a:ext cx="126437" cy="0"/>
          </a:xfrm>
          <a:prstGeom prst="straightConnector1">
            <a:avLst/>
          </a:prstGeom>
          <a:ln>
            <a:solidFill>
              <a:srgbClr val="FF5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2035969" y="3921957"/>
            <a:ext cx="6841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</a:t>
            </a:r>
            <a:endParaRPr lang="en-US" sz="1100" dirty="0">
              <a:solidFill>
                <a:srgbClr val="FF5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1" name="Straight Arrow Connector 80"/>
          <p:cNvCxnSpPr/>
          <p:nvPr/>
        </p:nvCxnSpPr>
        <p:spPr>
          <a:xfrm flipV="1">
            <a:off x="2662472" y="4592606"/>
            <a:ext cx="0" cy="122788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2471797" y="4660376"/>
            <a:ext cx="6841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Final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8" name="Straight Connector 87"/>
          <p:cNvCxnSpPr/>
          <p:nvPr/>
        </p:nvCxnSpPr>
        <p:spPr>
          <a:xfrm flipV="1">
            <a:off x="3198604" y="744990"/>
            <a:ext cx="0" cy="228245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flipV="1">
            <a:off x="3206334" y="3758789"/>
            <a:ext cx="0" cy="228245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flipV="1">
            <a:off x="6598912" y="729436"/>
            <a:ext cx="0" cy="228245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flipV="1">
            <a:off x="6606642" y="3755935"/>
            <a:ext cx="0" cy="228245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/>
          <p:nvPr/>
        </p:nvCxnSpPr>
        <p:spPr>
          <a:xfrm flipV="1">
            <a:off x="6710850" y="980627"/>
            <a:ext cx="116070" cy="1"/>
          </a:xfrm>
          <a:prstGeom prst="straightConnector1">
            <a:avLst/>
          </a:prstGeom>
          <a:ln>
            <a:solidFill>
              <a:srgbClr val="FF66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6749484" y="845060"/>
            <a:ext cx="9166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E6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</a:t>
            </a:r>
            <a:endParaRPr lang="en-US" sz="1100" dirty="0">
              <a:solidFill>
                <a:srgbClr val="FE67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4" name="Straight Arrow Connector 93"/>
          <p:cNvCxnSpPr/>
          <p:nvPr/>
        </p:nvCxnSpPr>
        <p:spPr>
          <a:xfrm flipH="1">
            <a:off x="6764827" y="4017933"/>
            <a:ext cx="196318" cy="0"/>
          </a:xfrm>
          <a:prstGeom prst="straightConnector1">
            <a:avLst/>
          </a:prstGeom>
          <a:ln>
            <a:solidFill>
              <a:srgbClr val="FF9933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6889700" y="3890273"/>
            <a:ext cx="5686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</a:t>
            </a:r>
            <a:endParaRPr lang="en-US" sz="1100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8" name="Straight Arrow Connector 97"/>
          <p:cNvCxnSpPr/>
          <p:nvPr/>
        </p:nvCxnSpPr>
        <p:spPr>
          <a:xfrm flipV="1">
            <a:off x="6764827" y="1242237"/>
            <a:ext cx="116070" cy="1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/>
          <p:cNvSpPr txBox="1"/>
          <p:nvPr/>
        </p:nvSpPr>
        <p:spPr>
          <a:xfrm>
            <a:off x="6803461" y="1106670"/>
            <a:ext cx="9166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Final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0" name="Straight Arrow Connector 99"/>
          <p:cNvCxnSpPr/>
          <p:nvPr/>
        </p:nvCxnSpPr>
        <p:spPr>
          <a:xfrm flipV="1">
            <a:off x="5498000" y="1684891"/>
            <a:ext cx="116070" cy="1"/>
          </a:xfrm>
          <a:prstGeom prst="straightConnector1">
            <a:avLst/>
          </a:prstGeom>
          <a:ln>
            <a:solidFill>
              <a:srgbClr val="FF66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/>
          <p:cNvSpPr txBox="1"/>
          <p:nvPr/>
        </p:nvSpPr>
        <p:spPr>
          <a:xfrm>
            <a:off x="5536634" y="1549324"/>
            <a:ext cx="9166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E6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</a:t>
            </a:r>
            <a:endParaRPr lang="en-US" sz="1100" dirty="0">
              <a:solidFill>
                <a:srgbClr val="FE67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2" name="Straight Arrow Connector 101"/>
          <p:cNvCxnSpPr/>
          <p:nvPr/>
        </p:nvCxnSpPr>
        <p:spPr>
          <a:xfrm>
            <a:off x="5132877" y="1262183"/>
            <a:ext cx="0" cy="126041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/>
          <p:cNvSpPr txBox="1"/>
          <p:nvPr/>
        </p:nvSpPr>
        <p:spPr>
          <a:xfrm>
            <a:off x="4940530" y="1070677"/>
            <a:ext cx="9166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Final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6" name="Straight Arrow Connector 105"/>
          <p:cNvCxnSpPr/>
          <p:nvPr/>
        </p:nvCxnSpPr>
        <p:spPr>
          <a:xfrm flipH="1">
            <a:off x="6777998" y="4379883"/>
            <a:ext cx="196318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/>
          <p:cNvSpPr txBox="1"/>
          <p:nvPr/>
        </p:nvSpPr>
        <p:spPr>
          <a:xfrm>
            <a:off x="6910608" y="4252223"/>
            <a:ext cx="5476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Final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8" name="Straight Arrow Connector 107"/>
          <p:cNvCxnSpPr/>
          <p:nvPr/>
        </p:nvCxnSpPr>
        <p:spPr>
          <a:xfrm>
            <a:off x="5691726" y="4113621"/>
            <a:ext cx="0" cy="66975"/>
          </a:xfrm>
          <a:prstGeom prst="straightConnector1">
            <a:avLst/>
          </a:prstGeom>
          <a:ln>
            <a:solidFill>
              <a:srgbClr val="FF9933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TextBox 108"/>
          <p:cNvSpPr txBox="1"/>
          <p:nvPr/>
        </p:nvSpPr>
        <p:spPr>
          <a:xfrm>
            <a:off x="5369929" y="3918986"/>
            <a:ext cx="5686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</a:t>
            </a:r>
            <a:endParaRPr lang="en-US" sz="1100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2" name="Straight Arrow Connector 111"/>
          <p:cNvCxnSpPr/>
          <p:nvPr/>
        </p:nvCxnSpPr>
        <p:spPr>
          <a:xfrm>
            <a:off x="5444484" y="4660376"/>
            <a:ext cx="0" cy="6622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5065129" y="4653476"/>
            <a:ext cx="5476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Final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4630565" y="2710507"/>
            <a:ext cx="1922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US" sz="1400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0.59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en-US" sz="1400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0.41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400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400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400" b="1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Au</a:t>
            </a:r>
            <a:endParaRPr lang="en-US" sz="14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4631759" y="5480167"/>
            <a:ext cx="19144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US" sz="1400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0.56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en-US" sz="1400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0.44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400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400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400" b="1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Pt</a:t>
            </a:r>
            <a:endParaRPr lang="en-US" sz="14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-20516" y="0"/>
            <a:ext cx="329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Figure S3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88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20516" y="0"/>
            <a:ext cx="329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Figure S4</a:t>
            </a:r>
            <a:endParaRPr lang="en-US" b="1" i="1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3314512"/>
              </p:ext>
            </p:extLst>
          </p:nvPr>
        </p:nvGraphicFramePr>
        <p:xfrm>
          <a:off x="4103688" y="1996625"/>
          <a:ext cx="3906837" cy="299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26" name="Graph" r:id="rId3" imgW="3906720" imgH="2992320" progId="Origin50.Graph">
                  <p:embed/>
                </p:oleObj>
              </mc:Choice>
              <mc:Fallback>
                <p:oleObj name="Graph" r:id="rId3" imgW="3906720" imgH="29923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03688" y="1996625"/>
                        <a:ext cx="3906837" cy="2992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9549169"/>
              </p:ext>
            </p:extLst>
          </p:nvPr>
        </p:nvGraphicFramePr>
        <p:xfrm>
          <a:off x="899924" y="1990546"/>
          <a:ext cx="3906837" cy="299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27" name="Graph" r:id="rId5" imgW="3906720" imgH="2992320" progId="Origin50.Graph">
                  <p:embed/>
                </p:oleObj>
              </mc:Choice>
              <mc:Fallback>
                <p:oleObj name="Graph" r:id="rId5" imgW="3906720" imgH="29923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99924" y="1990546"/>
                        <a:ext cx="3906837" cy="2992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1701800" y="2432050"/>
            <a:ext cx="9525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333750" y="2846720"/>
            <a:ext cx="358654" cy="1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535234" y="2701233"/>
            <a:ext cx="9148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Thick initial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26765" y="2904440"/>
            <a:ext cx="9148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Thick final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362325" y="3046747"/>
            <a:ext cx="358654" cy="1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562100" y="4272864"/>
            <a:ext cx="1231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Au substrate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34746" y="2358395"/>
            <a:ext cx="25185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Anodization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at </a:t>
            </a:r>
            <a:r>
              <a:rPr lang="el-GR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η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= 450 mV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92400" y="2526614"/>
            <a:ext cx="9148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 initial</a:t>
            </a:r>
            <a:endParaRPr lang="en-US" sz="11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48955" y="3144403"/>
            <a:ext cx="9148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 final</a:t>
            </a:r>
            <a:endParaRPr lang="en-US" sz="11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3450121" y="2658545"/>
            <a:ext cx="221767" cy="1"/>
          </a:xfrm>
          <a:prstGeom prst="straightConnector1">
            <a:avLst/>
          </a:prstGeom>
          <a:ln>
            <a:solidFill>
              <a:srgbClr val="7F7F7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3524490" y="3285804"/>
            <a:ext cx="221767" cy="1"/>
          </a:xfrm>
          <a:prstGeom prst="straightConnector1">
            <a:avLst/>
          </a:prstGeom>
          <a:ln>
            <a:solidFill>
              <a:srgbClr val="7F7F7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4879303" y="2435734"/>
            <a:ext cx="1448043" cy="810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6595110" y="2899487"/>
            <a:ext cx="358654" cy="1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796594" y="2754000"/>
            <a:ext cx="9148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Thick initial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932657" y="3779532"/>
            <a:ext cx="9148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Thick final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6668217" y="3921839"/>
            <a:ext cx="358654" cy="1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796106" y="2349814"/>
            <a:ext cx="25185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Anodization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at </a:t>
            </a:r>
            <a:r>
              <a:rPr lang="el-GR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η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= 450 mV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016716" y="3921703"/>
            <a:ext cx="9148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 initial</a:t>
            </a:r>
            <a:endParaRPr lang="en-US" sz="11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410371" y="4212099"/>
            <a:ext cx="9148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 final</a:t>
            </a:r>
            <a:endParaRPr lang="en-US" sz="11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6774437" y="4053634"/>
            <a:ext cx="221767" cy="1"/>
          </a:xfrm>
          <a:prstGeom prst="straightConnector1">
            <a:avLst/>
          </a:prstGeom>
          <a:ln>
            <a:solidFill>
              <a:srgbClr val="7F7F7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7085906" y="4174054"/>
            <a:ext cx="0" cy="179446"/>
          </a:xfrm>
          <a:prstGeom prst="straightConnector1">
            <a:avLst/>
          </a:prstGeom>
          <a:ln>
            <a:solidFill>
              <a:srgbClr val="7F7F7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4784816" y="4222695"/>
            <a:ext cx="1231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Pt substrate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650858" y="2700288"/>
            <a:ext cx="423445" cy="349983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1670349" y="2633379"/>
            <a:ext cx="365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</a:t>
            </a:r>
            <a:endParaRPr lang="en-US" sz="2400" b="1" dirty="0"/>
          </a:p>
        </p:txBody>
      </p:sp>
      <p:sp>
        <p:nvSpPr>
          <p:cNvPr id="48" name="Rectangle 47"/>
          <p:cNvSpPr/>
          <p:nvPr/>
        </p:nvSpPr>
        <p:spPr>
          <a:xfrm>
            <a:off x="4859033" y="2679554"/>
            <a:ext cx="423445" cy="349983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4878524" y="2612645"/>
            <a:ext cx="365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B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71069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20516" y="0"/>
            <a:ext cx="329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Figure S5</a:t>
            </a:r>
            <a:endParaRPr lang="en-US" b="1" i="1" dirty="0"/>
          </a:p>
        </p:txBody>
      </p:sp>
      <p:sp>
        <p:nvSpPr>
          <p:cNvPr id="3" name="TextBox 2"/>
          <p:cNvSpPr txBox="1"/>
          <p:nvPr/>
        </p:nvSpPr>
        <p:spPr>
          <a:xfrm>
            <a:off x="0" y="419100"/>
            <a:ext cx="3754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Thick Fe</a:t>
            </a:r>
            <a:endParaRPr lang="en-US" i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7" t="13757" r="27364" b="19576"/>
          <a:stretch/>
        </p:blipFill>
        <p:spPr>
          <a:xfrm>
            <a:off x="5740045" y="3437547"/>
            <a:ext cx="1828800" cy="1828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16491" r="25000" b="16842"/>
          <a:stretch/>
        </p:blipFill>
        <p:spPr>
          <a:xfrm>
            <a:off x="3818684" y="3437547"/>
            <a:ext cx="1828800" cy="1828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47" t="16667" r="20353" b="16667"/>
          <a:stretch/>
        </p:blipFill>
        <p:spPr>
          <a:xfrm>
            <a:off x="1934943" y="3437645"/>
            <a:ext cx="1828800" cy="18288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018977" y="5108680"/>
            <a:ext cx="164592" cy="96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933888" y="5115380"/>
            <a:ext cx="164592" cy="96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812429" y="5116299"/>
            <a:ext cx="319087" cy="96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213010" y="3491008"/>
            <a:ext cx="3283993" cy="259505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132016" y="3492242"/>
            <a:ext cx="3461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Post 3 min at </a:t>
            </a:r>
            <a:r>
              <a:rPr lang="el-G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η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= 450 mV (initial 11.0 µg cm</a:t>
            </a:r>
            <a:r>
              <a:rPr lang="en-US" sz="12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15122" r="25000" b="18212"/>
          <a:stretch/>
        </p:blipFill>
        <p:spPr>
          <a:xfrm>
            <a:off x="5740045" y="1519847"/>
            <a:ext cx="1828800" cy="18288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812429" y="3166849"/>
            <a:ext cx="319087" cy="96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18" t="16667" r="18581" b="16667"/>
          <a:stretch/>
        </p:blipFill>
        <p:spPr>
          <a:xfrm>
            <a:off x="3818684" y="1519847"/>
            <a:ext cx="1828800" cy="18288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933888" y="3165930"/>
            <a:ext cx="164592" cy="96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8" t="9462" r="17001" b="23872"/>
          <a:stretch/>
        </p:blipFill>
        <p:spPr>
          <a:xfrm>
            <a:off x="1935042" y="1521256"/>
            <a:ext cx="1828800" cy="18288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018977" y="3159230"/>
            <a:ext cx="164592" cy="96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706908" y="1574493"/>
            <a:ext cx="2052352" cy="259505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666051" y="1568107"/>
            <a:ext cx="29883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As Deposited (11.9 µg cm</a:t>
            </a:r>
            <a:r>
              <a:rPr lang="en-US" sz="12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140706" y="3067301"/>
            <a:ext cx="6069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µm</a:t>
            </a:r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098479" y="3067300"/>
            <a:ext cx="7830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</a:t>
            </a:r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131516" y="3076427"/>
            <a:ext cx="7830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</a:t>
            </a:r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3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419100"/>
            <a:ext cx="3754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Thin Film Fe</a:t>
            </a:r>
            <a:endParaRPr lang="en-US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9912" r="25000" b="23422"/>
          <a:stretch/>
        </p:blipFill>
        <p:spPr>
          <a:xfrm>
            <a:off x="5740045" y="3441675"/>
            <a:ext cx="1828800" cy="182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16667" r="25000" b="16667"/>
          <a:stretch/>
        </p:blipFill>
        <p:spPr>
          <a:xfrm>
            <a:off x="3841419" y="3433261"/>
            <a:ext cx="1828800" cy="1828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12434" r="25000" b="20900"/>
          <a:stretch/>
        </p:blipFill>
        <p:spPr>
          <a:xfrm>
            <a:off x="1933638" y="3441674"/>
            <a:ext cx="1828800" cy="18288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0" t="12713" r="28619" b="20621"/>
          <a:stretch/>
        </p:blipFill>
        <p:spPr>
          <a:xfrm>
            <a:off x="5736590" y="1519847"/>
            <a:ext cx="1828800" cy="1828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13426" r="25000" b="19907"/>
          <a:stretch/>
        </p:blipFill>
        <p:spPr>
          <a:xfrm>
            <a:off x="3836841" y="1519847"/>
            <a:ext cx="1828800" cy="1828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8" t="12713" r="22551" b="20621"/>
          <a:stretch/>
        </p:blipFill>
        <p:spPr>
          <a:xfrm>
            <a:off x="1930278" y="1518166"/>
            <a:ext cx="1828800" cy="18288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018977" y="5108680"/>
            <a:ext cx="164592" cy="96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933888" y="5115380"/>
            <a:ext cx="164592" cy="96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812429" y="5116299"/>
            <a:ext cx="319087" cy="96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018977" y="3159230"/>
            <a:ext cx="164592" cy="96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933888" y="3165930"/>
            <a:ext cx="164592" cy="96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812429" y="3166849"/>
            <a:ext cx="319087" cy="96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213010" y="3491008"/>
            <a:ext cx="3283993" cy="259505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182816" y="3492242"/>
            <a:ext cx="3461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Post 3 min at </a:t>
            </a:r>
            <a:r>
              <a:rPr lang="el-G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η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= 450 mV (initial 1.4 µg cm</a:t>
            </a:r>
            <a:r>
              <a:rPr lang="en-US" sz="12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706908" y="1574493"/>
            <a:ext cx="2052352" cy="259505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666051" y="1568107"/>
            <a:ext cx="32249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As Deposited (2.2 µg cm</a:t>
            </a:r>
            <a:r>
              <a:rPr lang="en-US" sz="12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-20516" y="0"/>
            <a:ext cx="329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Figure S5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415527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9935427"/>
              </p:ext>
            </p:extLst>
          </p:nvPr>
        </p:nvGraphicFramePr>
        <p:xfrm>
          <a:off x="4457896" y="736600"/>
          <a:ext cx="3906837" cy="299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19" name="Graph" r:id="rId4" imgW="3906720" imgH="2992320" progId="Origin50.Graph">
                  <p:embed/>
                </p:oleObj>
              </mc:Choice>
              <mc:Fallback>
                <p:oleObj name="Graph" r:id="rId4" imgW="3906720" imgH="29923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57896" y="736600"/>
                        <a:ext cx="3906837" cy="2992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-20516" y="0"/>
            <a:ext cx="329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Figure S6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5978285"/>
              </p:ext>
            </p:extLst>
          </p:nvPr>
        </p:nvGraphicFramePr>
        <p:xfrm>
          <a:off x="517203" y="742680"/>
          <a:ext cx="3903770" cy="2990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20" name="Graph" r:id="rId6" imgW="3906720" imgH="2992320" progId="Origin50.Graph">
                  <p:embed/>
                </p:oleObj>
              </mc:Choice>
              <mc:Fallback>
                <p:oleObj name="Graph" r:id="rId6" imgW="3906720" imgH="29923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17203" y="742680"/>
                        <a:ext cx="3903770" cy="2990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8" name="Straight Arrow Connector 17"/>
          <p:cNvCxnSpPr/>
          <p:nvPr/>
        </p:nvCxnSpPr>
        <p:spPr>
          <a:xfrm>
            <a:off x="3410088" y="1935163"/>
            <a:ext cx="341985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1334549" y="2811463"/>
            <a:ext cx="385762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7401063" y="1763713"/>
            <a:ext cx="341985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5225511" y="2878138"/>
            <a:ext cx="385762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0660200"/>
              </p:ext>
            </p:extLst>
          </p:nvPr>
        </p:nvGraphicFramePr>
        <p:xfrm>
          <a:off x="518050" y="3628605"/>
          <a:ext cx="3906837" cy="299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21" name="Graph" r:id="rId8" imgW="3906720" imgH="2992320" progId="Origin50.Graph">
                  <p:embed/>
                </p:oleObj>
              </mc:Choice>
              <mc:Fallback>
                <p:oleObj name="Graph" r:id="rId8" imgW="3906720" imgH="29923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18050" y="3628605"/>
                        <a:ext cx="3906837" cy="2992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" name="Straight Arrow Connector 15"/>
          <p:cNvCxnSpPr/>
          <p:nvPr/>
        </p:nvCxnSpPr>
        <p:spPr>
          <a:xfrm>
            <a:off x="3447592" y="5135563"/>
            <a:ext cx="341985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1274341" y="5205413"/>
            <a:ext cx="385762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974790"/>
              </p:ext>
            </p:extLst>
          </p:nvPr>
        </p:nvGraphicFramePr>
        <p:xfrm>
          <a:off x="4488656" y="3629819"/>
          <a:ext cx="3906837" cy="299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22" name="Graph" r:id="rId10" imgW="3906720" imgH="2992320" progId="Origin50.Graph">
                  <p:embed/>
                </p:oleObj>
              </mc:Choice>
              <mc:Fallback>
                <p:oleObj name="Graph" r:id="rId10" imgW="3906720" imgH="29923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488656" y="3629819"/>
                        <a:ext cx="3906837" cy="2992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7" name="Straight Arrow Connector 26"/>
          <p:cNvCxnSpPr/>
          <p:nvPr/>
        </p:nvCxnSpPr>
        <p:spPr>
          <a:xfrm flipV="1">
            <a:off x="2356607" y="2782902"/>
            <a:ext cx="0" cy="169831"/>
          </a:xfrm>
          <a:prstGeom prst="straightConnector1">
            <a:avLst/>
          </a:prstGeom>
          <a:ln>
            <a:solidFill>
              <a:srgbClr val="0066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203513" y="2906939"/>
            <a:ext cx="3610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</a:t>
            </a:r>
            <a:endParaRPr lang="en-US" sz="11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343525" y="1202465"/>
            <a:ext cx="633155" cy="358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1975426" y="2497996"/>
            <a:ext cx="0" cy="237004"/>
          </a:xfrm>
          <a:prstGeom prst="straightConnector1">
            <a:avLst/>
          </a:prstGeom>
          <a:ln>
            <a:solidFill>
              <a:srgbClr val="00CC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818723" y="2286548"/>
            <a:ext cx="3159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</a:t>
            </a:r>
            <a:endParaRPr lang="en-US" sz="1100" dirty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37664" y="1108793"/>
            <a:ext cx="1165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NiO</a:t>
            </a:r>
            <a:r>
              <a:rPr lang="en-US" sz="1400" b="1" baseline="-25000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400" b="1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400" b="1" baseline="-25000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en-US" sz="14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2923345" y="1909194"/>
            <a:ext cx="0" cy="160905"/>
          </a:xfrm>
          <a:prstGeom prst="straightConnector1">
            <a:avLst/>
          </a:prstGeom>
          <a:ln>
            <a:solidFill>
              <a:srgbClr val="0066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754376" y="1683078"/>
            <a:ext cx="3610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</a:t>
            </a:r>
            <a:endParaRPr lang="en-US" sz="11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2735839" y="1909194"/>
            <a:ext cx="0" cy="150076"/>
          </a:xfrm>
          <a:prstGeom prst="straightConnector1">
            <a:avLst/>
          </a:prstGeom>
          <a:ln>
            <a:solidFill>
              <a:srgbClr val="00CC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578066" y="1684662"/>
            <a:ext cx="3159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</a:t>
            </a:r>
            <a:endParaRPr lang="en-US" sz="1100" dirty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343525" y="4053992"/>
            <a:ext cx="633155" cy="4418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1231058" y="3999490"/>
            <a:ext cx="19773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US" sz="1400" b="1" baseline="-25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0.71</a:t>
            </a:r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en-US" sz="1400" b="1" baseline="-25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0.29</a:t>
            </a:r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400" b="1" baseline="-25000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400" b="1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400" b="1" baseline="-25000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en-US" sz="14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3115472" y="4334895"/>
            <a:ext cx="0" cy="160905"/>
          </a:xfrm>
          <a:prstGeom prst="straightConnector1">
            <a:avLst/>
          </a:prstGeom>
          <a:ln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2946503" y="4108779"/>
            <a:ext cx="3610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</a:t>
            </a:r>
            <a:endParaRPr lang="en-US" sz="11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 flipV="1">
            <a:off x="3312362" y="4624388"/>
            <a:ext cx="0" cy="131637"/>
          </a:xfrm>
          <a:prstGeom prst="straightConnector1">
            <a:avLst/>
          </a:prstGeom>
          <a:ln>
            <a:solidFill>
              <a:srgbClr val="9999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154405" y="4686727"/>
            <a:ext cx="3159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99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</a:t>
            </a:r>
            <a:endParaRPr lang="en-US" sz="1100" dirty="0">
              <a:solidFill>
                <a:srgbClr val="99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1406633" y="4806564"/>
            <a:ext cx="0" cy="160905"/>
          </a:xfrm>
          <a:prstGeom prst="straightConnector1">
            <a:avLst/>
          </a:prstGeom>
          <a:ln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1237664" y="4580448"/>
            <a:ext cx="3610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</a:t>
            </a:r>
            <a:endParaRPr lang="en-US" sz="11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1598760" y="4800232"/>
            <a:ext cx="0" cy="167237"/>
          </a:xfrm>
          <a:prstGeom prst="straightConnector1">
            <a:avLst/>
          </a:prstGeom>
          <a:ln>
            <a:solidFill>
              <a:srgbClr val="9999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1440803" y="4584812"/>
            <a:ext cx="3159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99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</a:t>
            </a:r>
            <a:endParaRPr lang="en-US" sz="1100" dirty="0">
              <a:solidFill>
                <a:srgbClr val="99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5294695" y="1213895"/>
            <a:ext cx="633155" cy="358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5178376" y="1114742"/>
            <a:ext cx="12583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</a:t>
            </a:r>
            <a:r>
              <a:rPr lang="en-US" sz="1400" b="1" baseline="-25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400" b="1" baseline="-25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en-US" sz="14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294695" y="4095826"/>
            <a:ext cx="633155" cy="358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1" name="Straight Arrow Connector 50"/>
          <p:cNvCxnSpPr/>
          <p:nvPr/>
        </p:nvCxnSpPr>
        <p:spPr>
          <a:xfrm flipV="1">
            <a:off x="6080800" y="2207419"/>
            <a:ext cx="0" cy="135731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5949279" y="2286548"/>
            <a:ext cx="3610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</a:t>
            </a:r>
            <a:endParaRPr lang="en-US" sz="11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5698030" y="1815467"/>
            <a:ext cx="0" cy="150076"/>
          </a:xfrm>
          <a:prstGeom prst="straightConnector1">
            <a:avLst/>
          </a:prstGeom>
          <a:ln>
            <a:solidFill>
              <a:srgbClr val="FF5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5542640" y="1602704"/>
            <a:ext cx="3159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</a:t>
            </a:r>
            <a:endParaRPr lang="en-US" sz="1100" dirty="0">
              <a:solidFill>
                <a:srgbClr val="FF5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8" name="Straight Arrow Connector 57"/>
          <p:cNvCxnSpPr/>
          <p:nvPr/>
        </p:nvCxnSpPr>
        <p:spPr>
          <a:xfrm flipV="1">
            <a:off x="5927850" y="2972779"/>
            <a:ext cx="0" cy="135731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5791567" y="3032860"/>
            <a:ext cx="3610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</a:t>
            </a:r>
            <a:endParaRPr lang="en-US" sz="11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0" name="Straight Arrow Connector 59"/>
          <p:cNvCxnSpPr/>
          <p:nvPr/>
        </p:nvCxnSpPr>
        <p:spPr>
          <a:xfrm>
            <a:off x="5701979" y="2720081"/>
            <a:ext cx="0" cy="150076"/>
          </a:xfrm>
          <a:prstGeom prst="straightConnector1">
            <a:avLst/>
          </a:prstGeom>
          <a:ln>
            <a:solidFill>
              <a:srgbClr val="FF5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5546589" y="2507318"/>
            <a:ext cx="3159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</a:t>
            </a:r>
            <a:endParaRPr lang="en-US" sz="1100" dirty="0">
              <a:solidFill>
                <a:srgbClr val="FF5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5225511" y="4008264"/>
            <a:ext cx="1922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US" sz="1400" b="1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0.59</a:t>
            </a: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en-US" sz="1400" b="1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0.41</a:t>
            </a: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400" b="1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400" b="1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en-US" sz="14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3" name="Straight Arrow Connector 62"/>
          <p:cNvCxnSpPr/>
          <p:nvPr/>
        </p:nvCxnSpPr>
        <p:spPr>
          <a:xfrm flipV="1">
            <a:off x="7513473" y="4888340"/>
            <a:ext cx="0" cy="135731"/>
          </a:xfrm>
          <a:prstGeom prst="straightConnector1">
            <a:avLst/>
          </a:prstGeom>
          <a:ln>
            <a:solidFill>
              <a:srgbClr val="FF66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7381952" y="4967469"/>
            <a:ext cx="3610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E6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</a:t>
            </a:r>
            <a:endParaRPr lang="en-US" sz="1100" dirty="0">
              <a:solidFill>
                <a:srgbClr val="FE67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5" name="Straight Arrow Connector 64"/>
          <p:cNvCxnSpPr/>
          <p:nvPr/>
        </p:nvCxnSpPr>
        <p:spPr>
          <a:xfrm>
            <a:off x="7116231" y="4637880"/>
            <a:ext cx="0" cy="150076"/>
          </a:xfrm>
          <a:prstGeom prst="straightConnector1">
            <a:avLst/>
          </a:prstGeom>
          <a:ln>
            <a:solidFill>
              <a:srgbClr val="FF993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6960841" y="4425117"/>
            <a:ext cx="3159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</a:t>
            </a:r>
            <a:endParaRPr lang="en-US" sz="1100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7" name="Straight Arrow Connector 66"/>
          <p:cNvCxnSpPr/>
          <p:nvPr/>
        </p:nvCxnSpPr>
        <p:spPr>
          <a:xfrm flipV="1">
            <a:off x="7121385" y="5622862"/>
            <a:ext cx="0" cy="135731"/>
          </a:xfrm>
          <a:prstGeom prst="straightConnector1">
            <a:avLst/>
          </a:prstGeom>
          <a:ln>
            <a:solidFill>
              <a:srgbClr val="FF66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6989864" y="5701991"/>
            <a:ext cx="3610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E6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</a:t>
            </a:r>
            <a:endParaRPr lang="en-US" sz="1100" dirty="0">
              <a:solidFill>
                <a:srgbClr val="FE67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9" name="Straight Arrow Connector 68"/>
          <p:cNvCxnSpPr/>
          <p:nvPr/>
        </p:nvCxnSpPr>
        <p:spPr>
          <a:xfrm>
            <a:off x="6739001" y="5241597"/>
            <a:ext cx="0" cy="150076"/>
          </a:xfrm>
          <a:prstGeom prst="straightConnector1">
            <a:avLst/>
          </a:prstGeom>
          <a:ln>
            <a:solidFill>
              <a:srgbClr val="FF993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6583611" y="5028834"/>
            <a:ext cx="3159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</a:t>
            </a:r>
            <a:endParaRPr lang="en-US" sz="1100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1" name="Straight Arrow Connector 70"/>
          <p:cNvCxnSpPr/>
          <p:nvPr/>
        </p:nvCxnSpPr>
        <p:spPr>
          <a:xfrm>
            <a:off x="7429635" y="4561677"/>
            <a:ext cx="341985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H="1">
            <a:off x="5225511" y="5630863"/>
            <a:ext cx="385762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8414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0601646"/>
              </p:ext>
            </p:extLst>
          </p:nvPr>
        </p:nvGraphicFramePr>
        <p:xfrm>
          <a:off x="515669" y="1650858"/>
          <a:ext cx="3906837" cy="299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29" name="Graph" r:id="rId3" imgW="3906720" imgH="2992320" progId="Origin50.Graph">
                  <p:embed/>
                </p:oleObj>
              </mc:Choice>
              <mc:Fallback>
                <p:oleObj name="Graph" r:id="rId3" imgW="3906720" imgH="29923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15669" y="1650858"/>
                        <a:ext cx="3906837" cy="2992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Arrow Connector 7"/>
          <p:cNvCxnSpPr/>
          <p:nvPr/>
        </p:nvCxnSpPr>
        <p:spPr>
          <a:xfrm>
            <a:off x="3509962" y="3189288"/>
            <a:ext cx="341985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1249888" y="3906838"/>
            <a:ext cx="385762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2359817" y="3550445"/>
            <a:ext cx="1" cy="195262"/>
          </a:xfrm>
          <a:prstGeom prst="straightConnector1">
            <a:avLst/>
          </a:prstGeom>
          <a:ln>
            <a:solidFill>
              <a:srgbClr val="CC99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201860" y="3703496"/>
            <a:ext cx="3159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CC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</a:t>
            </a:r>
            <a:endParaRPr lang="en-US" sz="1100" dirty="0">
              <a:solidFill>
                <a:srgbClr val="CC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778487" y="3386138"/>
            <a:ext cx="0" cy="164307"/>
          </a:xfrm>
          <a:prstGeom prst="straightConnector1">
            <a:avLst/>
          </a:prstGeom>
          <a:ln>
            <a:solidFill>
              <a:srgbClr val="6600CC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597939" y="3178339"/>
            <a:ext cx="3610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</a:t>
            </a:r>
            <a:endParaRPr lang="en-US" sz="1100" dirty="0">
              <a:solidFill>
                <a:srgbClr val="66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325880" y="2133600"/>
            <a:ext cx="633155" cy="358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3309024" y="3154529"/>
            <a:ext cx="0" cy="172249"/>
          </a:xfrm>
          <a:prstGeom prst="straightConnector1">
            <a:avLst/>
          </a:prstGeom>
          <a:ln>
            <a:solidFill>
              <a:srgbClr val="6600CC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128476" y="3275179"/>
            <a:ext cx="3610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</a:t>
            </a:r>
            <a:endParaRPr lang="en-US" sz="1100" dirty="0">
              <a:solidFill>
                <a:srgbClr val="66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2358628" y="2735265"/>
            <a:ext cx="0" cy="237004"/>
          </a:xfrm>
          <a:prstGeom prst="straightConnector1">
            <a:avLst/>
          </a:prstGeom>
          <a:ln>
            <a:solidFill>
              <a:srgbClr val="CC99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2199544" y="2523817"/>
            <a:ext cx="3159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CC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</a:t>
            </a:r>
            <a:endParaRPr lang="en-US" sz="1100" dirty="0">
              <a:solidFill>
                <a:srgbClr val="CC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240426" y="2040939"/>
            <a:ext cx="1638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MnO</a:t>
            </a:r>
            <a:r>
              <a:rPr lang="en-US" sz="1400" b="1" baseline="-25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400" b="1" baseline="-25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400" b="1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4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6049893"/>
              </p:ext>
            </p:extLst>
          </p:nvPr>
        </p:nvGraphicFramePr>
        <p:xfrm>
          <a:off x="4498181" y="1658310"/>
          <a:ext cx="3906837" cy="299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30" name="Graph" r:id="rId5" imgW="3906720" imgH="2992320" progId="Origin50.Graph">
                  <p:embed/>
                </p:oleObj>
              </mc:Choice>
              <mc:Fallback>
                <p:oleObj name="Graph" r:id="rId5" imgW="3906720" imgH="29923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98181" y="1658310"/>
                        <a:ext cx="3906837" cy="2992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20"/>
          <p:cNvSpPr/>
          <p:nvPr/>
        </p:nvSpPr>
        <p:spPr>
          <a:xfrm>
            <a:off x="5351780" y="2108418"/>
            <a:ext cx="633155" cy="358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5239611" y="2055127"/>
            <a:ext cx="19773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US" sz="1400" b="1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0.92</a:t>
            </a: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</a:t>
            </a:r>
            <a:r>
              <a:rPr lang="en-US" sz="1400" b="1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0.08</a:t>
            </a: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400" b="1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400" b="1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en-US" sz="14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7445475" y="3703496"/>
            <a:ext cx="341985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5239611" y="3240653"/>
            <a:ext cx="621627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7299840" y="3213200"/>
            <a:ext cx="1" cy="228744"/>
          </a:xfrm>
          <a:prstGeom prst="straightConnector1">
            <a:avLst/>
          </a:prstGeom>
          <a:ln>
            <a:solidFill>
              <a:srgbClr val="FF99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141883" y="2966418"/>
            <a:ext cx="3159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</a:t>
            </a:r>
            <a:endParaRPr lang="en-US" sz="1100" dirty="0">
              <a:solidFill>
                <a:srgbClr val="FF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7103784" y="3681177"/>
            <a:ext cx="0" cy="172249"/>
          </a:xfrm>
          <a:prstGeom prst="straightConnector1">
            <a:avLst/>
          </a:prstGeom>
          <a:ln>
            <a:solidFill>
              <a:srgbClr val="FF00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923236" y="3801827"/>
            <a:ext cx="3610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</a:t>
            </a:r>
            <a:endParaRPr lang="en-US" sz="1100" dirty="0">
              <a:solidFill>
                <a:srgbClr val="FF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7677298" y="2375840"/>
            <a:ext cx="2" cy="239233"/>
          </a:xfrm>
          <a:prstGeom prst="straightConnector1">
            <a:avLst/>
          </a:prstGeom>
          <a:ln>
            <a:solidFill>
              <a:srgbClr val="FF99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519343" y="2574280"/>
            <a:ext cx="3159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</a:t>
            </a:r>
            <a:endParaRPr lang="en-US" sz="1100" dirty="0">
              <a:solidFill>
                <a:srgbClr val="FF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6716862" y="2574280"/>
            <a:ext cx="0" cy="242003"/>
          </a:xfrm>
          <a:prstGeom prst="straightConnector1">
            <a:avLst/>
          </a:prstGeom>
          <a:ln>
            <a:solidFill>
              <a:srgbClr val="FF00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536314" y="2364651"/>
            <a:ext cx="3610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</a:t>
            </a:r>
            <a:endParaRPr lang="en-US" sz="1100" dirty="0">
              <a:solidFill>
                <a:srgbClr val="FF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-20516" y="0"/>
            <a:ext cx="329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Figure S6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30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464137"/>
            <a:ext cx="91645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Main Paper figures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65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20516" y="0"/>
            <a:ext cx="329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Figure S</a:t>
            </a:r>
            <a:r>
              <a:rPr lang="en-US" b="1" i="1" dirty="0"/>
              <a:t>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419100"/>
            <a:ext cx="3754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SEM-POST</a:t>
            </a:r>
            <a:endParaRPr lang="en-US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7" t="13463" r="27083" b="20026"/>
          <a:stretch/>
        </p:blipFill>
        <p:spPr>
          <a:xfrm>
            <a:off x="1925516" y="1521112"/>
            <a:ext cx="1828800" cy="18245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54" t="11459" r="21446" b="21874"/>
          <a:stretch/>
        </p:blipFill>
        <p:spPr>
          <a:xfrm>
            <a:off x="3832861" y="1518969"/>
            <a:ext cx="1828800" cy="1828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0" t="10401" r="29410" b="22933"/>
          <a:stretch/>
        </p:blipFill>
        <p:spPr>
          <a:xfrm>
            <a:off x="5732939" y="1521112"/>
            <a:ext cx="1828800" cy="18288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056888" y="3162615"/>
            <a:ext cx="164592" cy="96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944689" y="3161696"/>
            <a:ext cx="164592" cy="96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828189" y="3162615"/>
            <a:ext cx="319087" cy="96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0" t="10459" r="28050" b="22875"/>
          <a:stretch/>
        </p:blipFill>
        <p:spPr>
          <a:xfrm>
            <a:off x="1925199" y="3429445"/>
            <a:ext cx="1828800" cy="18288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9" t="12325" r="23051" b="21009"/>
          <a:stretch/>
        </p:blipFill>
        <p:spPr>
          <a:xfrm>
            <a:off x="3832861" y="3429445"/>
            <a:ext cx="1828800" cy="18288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2" t="10401" r="26028" b="22933"/>
          <a:stretch/>
        </p:blipFill>
        <p:spPr>
          <a:xfrm>
            <a:off x="5732939" y="3429446"/>
            <a:ext cx="1828800" cy="18288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057079" y="5078289"/>
            <a:ext cx="164592" cy="96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944880" y="5077370"/>
            <a:ext cx="164592" cy="96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808181" y="5078289"/>
            <a:ext cx="319087" cy="96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955702" y="3458668"/>
            <a:ext cx="1111762" cy="259505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922737" y="3424682"/>
            <a:ext cx="1638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MnO</a:t>
            </a:r>
            <a:r>
              <a:rPr lang="en-US" sz="1400" baseline="-25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400" baseline="-25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400" b="1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Pt</a:t>
            </a:r>
            <a:endParaRPr lang="en-US" sz="14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956019" y="1552955"/>
            <a:ext cx="1111762" cy="259505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923054" y="1518969"/>
            <a:ext cx="1638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MnO</a:t>
            </a:r>
            <a:r>
              <a:rPr lang="en-US" sz="1400" baseline="-25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400" baseline="-25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400" b="1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Au</a:t>
            </a:r>
            <a:endParaRPr lang="en-US" sz="14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140706" y="3067301"/>
            <a:ext cx="6069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µm</a:t>
            </a:r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098479" y="3067300"/>
            <a:ext cx="7830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</a:t>
            </a:r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131516" y="3073252"/>
            <a:ext cx="7830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</a:t>
            </a:r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83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419100"/>
            <a:ext cx="3754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SEM-POST</a:t>
            </a:r>
            <a:endParaRPr lang="en-US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00" t="11416" r="25500" b="21916"/>
          <a:stretch/>
        </p:blipFill>
        <p:spPr>
          <a:xfrm>
            <a:off x="1930596" y="3445334"/>
            <a:ext cx="1828800" cy="18288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62" t="12905" r="30238" b="20428"/>
          <a:stretch/>
        </p:blipFill>
        <p:spPr>
          <a:xfrm>
            <a:off x="3845561" y="3439421"/>
            <a:ext cx="1828800" cy="18288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363" t="16890" r="20637" b="16309"/>
          <a:stretch/>
        </p:blipFill>
        <p:spPr>
          <a:xfrm>
            <a:off x="5744623" y="3435720"/>
            <a:ext cx="1828800" cy="183250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057587" y="5076062"/>
            <a:ext cx="164592" cy="96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945388" y="5075143"/>
            <a:ext cx="164592" cy="96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808689" y="5076062"/>
            <a:ext cx="319087" cy="96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971181" y="3469706"/>
            <a:ext cx="1699120" cy="259505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938215" y="3435720"/>
            <a:ext cx="19773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US" sz="1400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0.92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</a:t>
            </a:r>
            <a:r>
              <a:rPr lang="en-US" sz="1400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0.08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400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400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400" b="1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Pt</a:t>
            </a:r>
            <a:endParaRPr lang="en-US" sz="14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" t="1082" r="47750" b="32252"/>
          <a:stretch/>
        </p:blipFill>
        <p:spPr>
          <a:xfrm>
            <a:off x="1930596" y="1543364"/>
            <a:ext cx="1828800" cy="18288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28" t="13182" r="24972" b="20151"/>
          <a:stretch/>
        </p:blipFill>
        <p:spPr>
          <a:xfrm>
            <a:off x="3837940" y="1543364"/>
            <a:ext cx="1828801" cy="182880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42" t="8886" r="27057" b="24447"/>
          <a:stretch/>
        </p:blipFill>
        <p:spPr>
          <a:xfrm>
            <a:off x="5738019" y="1541654"/>
            <a:ext cx="1828800" cy="1828800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2049967" y="3169520"/>
            <a:ext cx="164592" cy="96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3937768" y="3168601"/>
            <a:ext cx="164592" cy="96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5801069" y="3169520"/>
            <a:ext cx="319087" cy="96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1963561" y="1563164"/>
            <a:ext cx="1699120" cy="259505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1930595" y="1529178"/>
            <a:ext cx="19773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US" sz="1400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0.92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</a:t>
            </a:r>
            <a:r>
              <a:rPr lang="en-US" sz="1400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0.08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400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400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400" b="1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Au</a:t>
            </a:r>
            <a:endParaRPr lang="en-US" sz="14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-20516" y="0"/>
            <a:ext cx="329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Figure S</a:t>
            </a:r>
            <a:r>
              <a:rPr lang="en-US" b="1" i="1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427491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89" t="16195" r="42412" b="17140"/>
          <a:stretch/>
        </p:blipFill>
        <p:spPr>
          <a:xfrm>
            <a:off x="1925516" y="1542202"/>
            <a:ext cx="1828800" cy="1828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22" t="14345" r="23078" b="18988"/>
          <a:stretch/>
        </p:blipFill>
        <p:spPr>
          <a:xfrm>
            <a:off x="3840481" y="1542202"/>
            <a:ext cx="1828800" cy="18288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0121" r="25000" b="13212"/>
          <a:stretch/>
        </p:blipFill>
        <p:spPr>
          <a:xfrm>
            <a:off x="5739543" y="1542203"/>
            <a:ext cx="1828800" cy="182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419100"/>
            <a:ext cx="3754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SEM-POST</a:t>
            </a:r>
            <a:endParaRPr lang="en-US" i="1" dirty="0"/>
          </a:p>
        </p:txBody>
      </p:sp>
      <p:sp>
        <p:nvSpPr>
          <p:cNvPr id="39" name="Rectangle 38"/>
          <p:cNvSpPr/>
          <p:nvPr/>
        </p:nvSpPr>
        <p:spPr>
          <a:xfrm>
            <a:off x="1958481" y="1576189"/>
            <a:ext cx="1111762" cy="259505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1925516" y="1542203"/>
            <a:ext cx="1638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NiO</a:t>
            </a:r>
            <a:r>
              <a:rPr lang="en-US" sz="1400" baseline="-25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400" baseline="-25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400" b="1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Au</a:t>
            </a:r>
            <a:endParaRPr lang="en-US" sz="14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5" t="10193" r="8334" b="23140"/>
          <a:stretch/>
        </p:blipFill>
        <p:spPr>
          <a:xfrm>
            <a:off x="1925516" y="3457104"/>
            <a:ext cx="1828800" cy="18288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7" t="12220" r="41783" b="21112"/>
          <a:stretch/>
        </p:blipFill>
        <p:spPr>
          <a:xfrm>
            <a:off x="3840481" y="3458448"/>
            <a:ext cx="1828800" cy="18288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5" t="8589" r="20206" b="24745"/>
          <a:stretch/>
        </p:blipFill>
        <p:spPr>
          <a:xfrm>
            <a:off x="5739543" y="3458449"/>
            <a:ext cx="1828800" cy="1828800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2052507" y="3175182"/>
            <a:ext cx="164592" cy="96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3940308" y="3174263"/>
            <a:ext cx="164592" cy="96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2052507" y="5094492"/>
            <a:ext cx="164592" cy="96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3940308" y="5093573"/>
            <a:ext cx="164592" cy="96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5803609" y="5094492"/>
            <a:ext cx="319087" cy="96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1958481" y="3496274"/>
            <a:ext cx="1111762" cy="259505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1925516" y="3462288"/>
            <a:ext cx="1638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NiO</a:t>
            </a:r>
            <a:r>
              <a:rPr lang="en-US" sz="1400" baseline="-25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400" baseline="-25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400" b="1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Pt</a:t>
            </a:r>
            <a:endParaRPr lang="en-US" sz="14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803609" y="3174263"/>
            <a:ext cx="319087" cy="96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-20516" y="0"/>
            <a:ext cx="329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Figure S</a:t>
            </a:r>
            <a:r>
              <a:rPr lang="en-US" b="1" i="1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24226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419100"/>
            <a:ext cx="3754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SEM-POST</a:t>
            </a:r>
            <a:endParaRPr lang="en-US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3" t="9935" r="36036" b="23399"/>
          <a:stretch/>
        </p:blipFill>
        <p:spPr>
          <a:xfrm>
            <a:off x="1930596" y="1521355"/>
            <a:ext cx="1828800" cy="1828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8" t="8350" r="26322" b="24984"/>
          <a:stretch/>
        </p:blipFill>
        <p:spPr>
          <a:xfrm>
            <a:off x="3845561" y="1521354"/>
            <a:ext cx="1828800" cy="18288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3" t="9723" r="35807" b="23611"/>
          <a:stretch/>
        </p:blipFill>
        <p:spPr>
          <a:xfrm>
            <a:off x="5744623" y="1521354"/>
            <a:ext cx="1828800" cy="18288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963561" y="1555341"/>
            <a:ext cx="1711819" cy="259505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930596" y="1521355"/>
            <a:ext cx="19773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US" sz="1400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0.71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en-US" sz="1400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0.29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400" baseline="-25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400" baseline="-25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400" b="1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Au</a:t>
            </a:r>
            <a:endParaRPr lang="en-US" sz="14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068102" y="3173742"/>
            <a:ext cx="164592" cy="96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3945388" y="3172823"/>
            <a:ext cx="164592" cy="96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808689" y="3173742"/>
            <a:ext cx="319087" cy="96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8" t="9935" r="28862" b="23399"/>
          <a:stretch/>
        </p:blipFill>
        <p:spPr>
          <a:xfrm>
            <a:off x="1938216" y="3443183"/>
            <a:ext cx="1828800" cy="1828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6" t="6873" r="24004" b="26461"/>
          <a:stretch/>
        </p:blipFill>
        <p:spPr>
          <a:xfrm>
            <a:off x="3845561" y="3445777"/>
            <a:ext cx="1828800" cy="18288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13732" r="25000" b="19601"/>
          <a:stretch/>
        </p:blipFill>
        <p:spPr>
          <a:xfrm>
            <a:off x="5744623" y="3445777"/>
            <a:ext cx="1828800" cy="182880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1971181" y="3473108"/>
            <a:ext cx="1711819" cy="259505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1938216" y="3439122"/>
            <a:ext cx="19773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US" sz="1400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0.65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en-US" sz="1400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0.35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400" baseline="-25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400" baseline="-25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400" b="1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Pt</a:t>
            </a:r>
            <a:endParaRPr lang="en-US" sz="14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075722" y="5116700"/>
            <a:ext cx="164592" cy="96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945388" y="5115781"/>
            <a:ext cx="164592" cy="96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5808689" y="5116700"/>
            <a:ext cx="319087" cy="96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-20516" y="0"/>
            <a:ext cx="329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Figure S</a:t>
            </a:r>
            <a:r>
              <a:rPr lang="en-US" b="1" i="1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53591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419100"/>
            <a:ext cx="3754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SEM-POST</a:t>
            </a:r>
            <a:endParaRPr lang="en-US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12" t="10090" r="15689" b="23243"/>
          <a:stretch/>
        </p:blipFill>
        <p:spPr>
          <a:xfrm>
            <a:off x="1926493" y="1529022"/>
            <a:ext cx="1828800" cy="1828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12632" r="25000" b="20701"/>
          <a:stretch/>
        </p:blipFill>
        <p:spPr>
          <a:xfrm>
            <a:off x="3840983" y="1529021"/>
            <a:ext cx="1828800" cy="1828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86" t="16145" r="14014" b="17188"/>
          <a:stretch/>
        </p:blipFill>
        <p:spPr>
          <a:xfrm>
            <a:off x="5740045" y="1529021"/>
            <a:ext cx="1828800" cy="18288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056855" y="3169364"/>
            <a:ext cx="164592" cy="96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933666" y="3168444"/>
            <a:ext cx="164592" cy="96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796967" y="3169363"/>
            <a:ext cx="319087" cy="96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970448" y="1563008"/>
            <a:ext cx="1126949" cy="259505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918433" y="1529022"/>
            <a:ext cx="12583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</a:t>
            </a:r>
            <a:r>
              <a:rPr lang="en-US" sz="1400" baseline="-25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400" baseline="-25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400" b="1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Au</a:t>
            </a:r>
            <a:endParaRPr lang="en-US" sz="14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43" t="9935" r="7456" b="23399"/>
          <a:stretch/>
        </p:blipFill>
        <p:spPr>
          <a:xfrm>
            <a:off x="1926493" y="3439053"/>
            <a:ext cx="1828801" cy="1828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71" t="16667" r="27228" b="16667"/>
          <a:stretch/>
        </p:blipFill>
        <p:spPr>
          <a:xfrm>
            <a:off x="3840983" y="3431622"/>
            <a:ext cx="1828800" cy="18288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26" t="9698" r="24474" b="23635"/>
          <a:stretch/>
        </p:blipFill>
        <p:spPr>
          <a:xfrm>
            <a:off x="5740045" y="3431622"/>
            <a:ext cx="1828800" cy="182880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2064977" y="5071964"/>
            <a:ext cx="164592" cy="96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3941788" y="5071044"/>
            <a:ext cx="164592" cy="96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5805089" y="5071963"/>
            <a:ext cx="319087" cy="96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978570" y="3465608"/>
            <a:ext cx="1126949" cy="259505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1926555" y="3431622"/>
            <a:ext cx="12583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</a:t>
            </a:r>
            <a:r>
              <a:rPr lang="en-US" sz="1400" baseline="-25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400" baseline="-25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400" b="1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Pt</a:t>
            </a:r>
            <a:endParaRPr lang="en-US" sz="14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-20516" y="0"/>
            <a:ext cx="329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Figure S</a:t>
            </a:r>
            <a:r>
              <a:rPr lang="en-US" b="1" i="1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69916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7" t="10539" r="26823" b="22795"/>
          <a:stretch/>
        </p:blipFill>
        <p:spPr>
          <a:xfrm>
            <a:off x="5740045" y="3436937"/>
            <a:ext cx="1828800" cy="1828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6" t="13977" r="33854" b="19356"/>
          <a:stretch/>
        </p:blipFill>
        <p:spPr>
          <a:xfrm>
            <a:off x="3836220" y="3431622"/>
            <a:ext cx="1828800" cy="1828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9777" r="25000" b="23557"/>
          <a:stretch/>
        </p:blipFill>
        <p:spPr>
          <a:xfrm>
            <a:off x="1934641" y="3436937"/>
            <a:ext cx="1828800" cy="1828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12074" r="25000" b="21259"/>
          <a:stretch/>
        </p:blipFill>
        <p:spPr>
          <a:xfrm>
            <a:off x="5740045" y="1529021"/>
            <a:ext cx="1828800" cy="1828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9" t="12074" r="24061" b="21259"/>
          <a:stretch/>
        </p:blipFill>
        <p:spPr>
          <a:xfrm>
            <a:off x="3836220" y="1529021"/>
            <a:ext cx="1828800" cy="1828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2" t="12074" r="22608" b="21259"/>
          <a:stretch/>
        </p:blipFill>
        <p:spPr>
          <a:xfrm>
            <a:off x="1934641" y="1529022"/>
            <a:ext cx="1828800" cy="182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419100"/>
            <a:ext cx="3754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SEM-POST</a:t>
            </a:r>
            <a:endParaRPr lang="en-US" i="1" dirty="0"/>
          </a:p>
        </p:txBody>
      </p:sp>
      <p:sp>
        <p:nvSpPr>
          <p:cNvPr id="19" name="Rectangle 18"/>
          <p:cNvSpPr/>
          <p:nvPr/>
        </p:nvSpPr>
        <p:spPr>
          <a:xfrm>
            <a:off x="2056855" y="3169364"/>
            <a:ext cx="164592" cy="96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933666" y="3168444"/>
            <a:ext cx="164592" cy="96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796967" y="3169363"/>
            <a:ext cx="319087" cy="96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970448" y="1563008"/>
            <a:ext cx="1758590" cy="259505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918433" y="1529022"/>
            <a:ext cx="1922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US" sz="1400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0.59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en-US" sz="1400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0.41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400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400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400" b="1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Au</a:t>
            </a:r>
            <a:endParaRPr lang="en-US" sz="14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064977" y="5071964"/>
            <a:ext cx="164592" cy="96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3941788" y="5071044"/>
            <a:ext cx="164592" cy="96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5805089" y="5071963"/>
            <a:ext cx="319087" cy="96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978570" y="3465608"/>
            <a:ext cx="1750468" cy="259505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1926555" y="3431622"/>
            <a:ext cx="19144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US" sz="1400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0.56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en-US" sz="1400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0.44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400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400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400" b="1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Pt</a:t>
            </a:r>
            <a:endParaRPr lang="en-US" sz="14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-20516" y="0"/>
            <a:ext cx="329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Figure S</a:t>
            </a:r>
            <a:r>
              <a:rPr lang="en-US" b="1" i="1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79403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9407120"/>
              </p:ext>
            </p:extLst>
          </p:nvPr>
        </p:nvGraphicFramePr>
        <p:xfrm>
          <a:off x="4395680" y="3482664"/>
          <a:ext cx="3906837" cy="299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311" name="Graph" r:id="rId3" imgW="3906720" imgH="2992320" progId="Origin50.Graph">
                  <p:embed/>
                </p:oleObj>
              </mc:Choice>
              <mc:Fallback>
                <p:oleObj name="Graph" r:id="rId3" imgW="3906720" imgH="29923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95680" y="3482664"/>
                        <a:ext cx="3906837" cy="2992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2664902"/>
              </p:ext>
            </p:extLst>
          </p:nvPr>
        </p:nvGraphicFramePr>
        <p:xfrm>
          <a:off x="1322622" y="561809"/>
          <a:ext cx="3906837" cy="299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312" name="Graph" r:id="rId5" imgW="3906720" imgH="2992320" progId="Origin50.Graph">
                  <p:embed/>
                </p:oleObj>
              </mc:Choice>
              <mc:Fallback>
                <p:oleObj name="Graph" r:id="rId5" imgW="3906720" imgH="29923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22622" y="561809"/>
                        <a:ext cx="3906837" cy="2992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009732"/>
              </p:ext>
            </p:extLst>
          </p:nvPr>
        </p:nvGraphicFramePr>
        <p:xfrm>
          <a:off x="4353396" y="544674"/>
          <a:ext cx="3906837" cy="299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313" name="Graph" r:id="rId7" imgW="3906720" imgH="2992320" progId="Origin50.Graph">
                  <p:embed/>
                </p:oleObj>
              </mc:Choice>
              <mc:Fallback>
                <p:oleObj name="Graph" r:id="rId7" imgW="3906720" imgH="29923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353396" y="544674"/>
                        <a:ext cx="3906837" cy="2992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2371152" y="2100312"/>
            <a:ext cx="2334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MnO</a:t>
            </a:r>
            <a:r>
              <a:rPr lang="en-US" sz="1400" baseline="-25000" dirty="0" err="1" smtClean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400" dirty="0" err="1" smtClean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400" baseline="-25000" dirty="0" err="1" smtClean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400" b="1" baseline="30000" dirty="0" smtClean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smtClean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Au (Al K</a:t>
            </a:r>
            <a:r>
              <a:rPr lang="el-GR" sz="1400" b="1" dirty="0" smtClean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sz="1400" b="1" dirty="0" smtClean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400" b="1" dirty="0">
              <a:solidFill>
                <a:srgbClr val="66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69849" y="2422733"/>
            <a:ext cx="19773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NiO</a:t>
            </a:r>
            <a:r>
              <a:rPr lang="en-US" sz="1400" baseline="-25000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400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400" baseline="-25000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400" baseline="-250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r>
              <a:rPr lang="en-US" sz="1400" b="1" baseline="300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Au</a:t>
            </a:r>
            <a:endParaRPr lang="en-US" sz="14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03888" y="1354782"/>
            <a:ext cx="19773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US" sz="1400" baseline="-25000" dirty="0" smtClean="0">
                <a:solidFill>
                  <a:srgbClr val="FF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0.92</a:t>
            </a:r>
            <a:r>
              <a:rPr lang="en-US" sz="1400" dirty="0" smtClean="0">
                <a:solidFill>
                  <a:srgbClr val="FF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</a:t>
            </a:r>
            <a:r>
              <a:rPr lang="en-US" sz="1400" baseline="-25000" dirty="0" smtClean="0">
                <a:solidFill>
                  <a:srgbClr val="FF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0.08</a:t>
            </a:r>
            <a:r>
              <a:rPr lang="en-US" sz="1400" dirty="0" smtClean="0">
                <a:solidFill>
                  <a:srgbClr val="FF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400" baseline="-25000" dirty="0" smtClean="0">
                <a:solidFill>
                  <a:srgbClr val="FF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400" dirty="0" smtClean="0">
                <a:solidFill>
                  <a:srgbClr val="FF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400" baseline="-25000" dirty="0" smtClean="0">
                <a:solidFill>
                  <a:srgbClr val="FF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400" b="1" baseline="30000" dirty="0" smtClean="0">
                <a:solidFill>
                  <a:srgbClr val="FF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smtClean="0">
                <a:solidFill>
                  <a:srgbClr val="FF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Pt</a:t>
            </a:r>
            <a:endParaRPr lang="en-US" sz="1400" b="1" dirty="0">
              <a:solidFill>
                <a:srgbClr val="FF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90807" y="3873618"/>
            <a:ext cx="19773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US" sz="1400" baseline="-25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0.71</a:t>
            </a:r>
            <a:r>
              <a:rPr lang="en-US" sz="1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en-US" sz="1400" baseline="-25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0.29</a:t>
            </a:r>
            <a:r>
              <a:rPr lang="en-US" sz="1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400" baseline="-25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400" baseline="-25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400" b="1" baseline="30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Au</a:t>
            </a:r>
            <a:endParaRPr lang="en-US" sz="1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99639" y="5056569"/>
            <a:ext cx="19773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99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US" sz="1400" baseline="-25000" dirty="0" smtClean="0">
                <a:solidFill>
                  <a:srgbClr val="99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0.65</a:t>
            </a:r>
            <a:r>
              <a:rPr lang="en-US" sz="1400" dirty="0" smtClean="0">
                <a:solidFill>
                  <a:srgbClr val="99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en-US" sz="1400" baseline="-25000" dirty="0" smtClean="0">
                <a:solidFill>
                  <a:srgbClr val="99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0.35</a:t>
            </a:r>
            <a:r>
              <a:rPr lang="en-US" sz="1400" dirty="0" smtClean="0">
                <a:solidFill>
                  <a:srgbClr val="99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99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400" baseline="-25000" dirty="0" err="1" smtClean="0">
                <a:solidFill>
                  <a:srgbClr val="99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400" dirty="0" err="1" smtClean="0">
                <a:solidFill>
                  <a:srgbClr val="99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400" baseline="-25000" dirty="0" err="1" smtClean="0">
                <a:solidFill>
                  <a:srgbClr val="99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400" b="1" baseline="30000" dirty="0" smtClean="0">
                <a:solidFill>
                  <a:srgbClr val="99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smtClean="0">
                <a:solidFill>
                  <a:srgbClr val="99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Pt</a:t>
            </a:r>
            <a:endParaRPr lang="en-US" sz="1400" b="1" dirty="0">
              <a:solidFill>
                <a:srgbClr val="99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6349099" y="1830474"/>
            <a:ext cx="0" cy="92155"/>
          </a:xfrm>
          <a:prstGeom prst="line">
            <a:avLst/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974705" y="1876552"/>
            <a:ext cx="7487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Mn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Auger</a:t>
            </a: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5075535"/>
              </p:ext>
            </p:extLst>
          </p:nvPr>
        </p:nvGraphicFramePr>
        <p:xfrm>
          <a:off x="1334172" y="3490284"/>
          <a:ext cx="3906837" cy="299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314" name="Graph" r:id="rId9" imgW="3906720" imgH="2992320" progId="Origin50.Graph">
                  <p:embed/>
                </p:oleObj>
              </mc:Choice>
              <mc:Fallback>
                <p:oleObj name="Graph" r:id="rId9" imgW="3906720" imgH="29923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334172" y="3490284"/>
                        <a:ext cx="3906837" cy="2992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2867420" y="4173702"/>
            <a:ext cx="1638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NiO</a:t>
            </a:r>
            <a:r>
              <a:rPr lang="en-US" sz="1400" baseline="-25000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400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400" baseline="-25000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400" b="1" baseline="300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Au</a:t>
            </a:r>
            <a:endParaRPr lang="en-US" sz="14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867420" y="5461795"/>
            <a:ext cx="1638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NiO</a:t>
            </a:r>
            <a:r>
              <a:rPr lang="en-US" sz="1400" baseline="-25000" dirty="0" err="1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400" dirty="0" err="1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400" baseline="-25000" dirty="0" err="1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400" b="1" baseline="30000" dirty="0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Pt</a:t>
            </a:r>
            <a:endParaRPr lang="en-US" sz="1400" b="1" dirty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230187" y="1010900"/>
            <a:ext cx="601885" cy="259505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2213520" y="982001"/>
            <a:ext cx="653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 2p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187084" y="4029735"/>
            <a:ext cx="601885" cy="259505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2170417" y="4000836"/>
            <a:ext cx="653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 2p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7175435" y="1010899"/>
            <a:ext cx="601885" cy="259505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7158768" y="982000"/>
            <a:ext cx="653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 2p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7140087" y="4029734"/>
            <a:ext cx="601885" cy="259505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7123420" y="4000835"/>
            <a:ext cx="653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 2p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-20516" y="0"/>
            <a:ext cx="329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Figure Si:8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65292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622994"/>
              </p:ext>
            </p:extLst>
          </p:nvPr>
        </p:nvGraphicFramePr>
        <p:xfrm>
          <a:off x="4409939" y="800325"/>
          <a:ext cx="3906837" cy="299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42" name="Graph" r:id="rId3" imgW="3906720" imgH="2992320" progId="Origin50.Graph">
                  <p:embed/>
                </p:oleObj>
              </mc:Choice>
              <mc:Fallback>
                <p:oleObj name="Graph" r:id="rId3" imgW="3906720" imgH="29923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09939" y="800325"/>
                        <a:ext cx="3906837" cy="2992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059868" y="2312974"/>
            <a:ext cx="1922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E6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US" sz="1400" baseline="-25000" dirty="0" smtClean="0">
                <a:solidFill>
                  <a:srgbClr val="FE6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0.59</a:t>
            </a:r>
            <a:r>
              <a:rPr lang="en-US" sz="1400" dirty="0" smtClean="0">
                <a:solidFill>
                  <a:srgbClr val="FE6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en-US" sz="1400" baseline="-25000" dirty="0" smtClean="0">
                <a:solidFill>
                  <a:srgbClr val="FE6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0.41</a:t>
            </a:r>
            <a:r>
              <a:rPr lang="en-US" sz="1400" dirty="0" smtClean="0">
                <a:solidFill>
                  <a:srgbClr val="FE6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400" baseline="-25000" dirty="0" smtClean="0">
                <a:solidFill>
                  <a:srgbClr val="FE6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400" dirty="0" smtClean="0">
                <a:solidFill>
                  <a:srgbClr val="FE6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400" baseline="-25000" dirty="0" smtClean="0">
                <a:solidFill>
                  <a:srgbClr val="FE6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400" b="1" baseline="30000" dirty="0" smtClean="0">
                <a:solidFill>
                  <a:srgbClr val="FE6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smtClean="0">
                <a:solidFill>
                  <a:srgbClr val="FE6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Au</a:t>
            </a:r>
            <a:endParaRPr lang="en-US" sz="1400" b="1" dirty="0">
              <a:solidFill>
                <a:srgbClr val="FE67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67990" y="1234645"/>
            <a:ext cx="19144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80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US" sz="1400" baseline="-25000" dirty="0" smtClean="0">
                <a:solidFill>
                  <a:srgbClr val="FF80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0.56</a:t>
            </a:r>
            <a:r>
              <a:rPr lang="en-US" sz="1400" dirty="0" smtClean="0">
                <a:solidFill>
                  <a:srgbClr val="FF80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en-US" sz="1400" baseline="-25000" dirty="0" smtClean="0">
                <a:solidFill>
                  <a:srgbClr val="FF80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0.44</a:t>
            </a:r>
            <a:r>
              <a:rPr lang="en-US" sz="1400" dirty="0" smtClean="0">
                <a:solidFill>
                  <a:srgbClr val="FF80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400" baseline="-25000" dirty="0" smtClean="0">
                <a:solidFill>
                  <a:srgbClr val="FF80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400" dirty="0" smtClean="0">
                <a:solidFill>
                  <a:srgbClr val="FF80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400" baseline="-25000" dirty="0" smtClean="0">
                <a:solidFill>
                  <a:srgbClr val="FF80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400" b="1" baseline="30000" dirty="0" smtClean="0">
                <a:solidFill>
                  <a:srgbClr val="FF80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smtClean="0">
                <a:solidFill>
                  <a:srgbClr val="FF80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Pt</a:t>
            </a:r>
            <a:endParaRPr lang="en-US" sz="1400" b="1" dirty="0">
              <a:solidFill>
                <a:srgbClr val="FF802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8800949"/>
              </p:ext>
            </p:extLst>
          </p:nvPr>
        </p:nvGraphicFramePr>
        <p:xfrm>
          <a:off x="1323181" y="790360"/>
          <a:ext cx="3906837" cy="299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43" name="Graph" r:id="rId5" imgW="3906720" imgH="2992320" progId="Origin50.Graph">
                  <p:embed/>
                </p:oleObj>
              </mc:Choice>
              <mc:Fallback>
                <p:oleObj name="Graph" r:id="rId5" imgW="3906720" imgH="29923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23181" y="790360"/>
                        <a:ext cx="3906837" cy="2992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187045" y="2734372"/>
            <a:ext cx="12583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</a:t>
            </a:r>
            <a:r>
              <a:rPr lang="en-US" sz="1400" baseline="-25000" dirty="0" err="1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400" dirty="0" err="1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400" baseline="-25000" dirty="0" err="1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400" b="1" baseline="30000" dirty="0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Au</a:t>
            </a:r>
            <a:endParaRPr lang="en-US" sz="1400" b="1" dirty="0">
              <a:solidFill>
                <a:srgbClr val="CC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87046" y="1766772"/>
            <a:ext cx="12583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</a:t>
            </a:r>
            <a:r>
              <a:rPr lang="en-US" sz="1400" baseline="-25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400" baseline="-25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400" b="1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Pt</a:t>
            </a:r>
            <a:endParaRPr lang="en-U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187084" y="1263544"/>
            <a:ext cx="601885" cy="259505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170417" y="1234645"/>
            <a:ext cx="653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 2p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140087" y="1263543"/>
            <a:ext cx="601885" cy="259505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123420" y="1234644"/>
            <a:ext cx="653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 2p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20516" y="0"/>
            <a:ext cx="329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Figure Si:8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28722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7720191"/>
              </p:ext>
            </p:extLst>
          </p:nvPr>
        </p:nvGraphicFramePr>
        <p:xfrm>
          <a:off x="324308" y="70739"/>
          <a:ext cx="8810344" cy="67482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45" name="Graph" r:id="rId4" imgW="3906720" imgH="2992320" progId="Origin50.Graph">
                  <p:embed/>
                </p:oleObj>
              </mc:Choice>
              <mc:Fallback>
                <p:oleObj name="Graph" r:id="rId4" imgW="3906720" imgH="29923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4308" y="70739"/>
                        <a:ext cx="8810344" cy="67482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-1" y="0"/>
            <a:ext cx="4276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Figure 1: </a:t>
            </a:r>
            <a:r>
              <a:rPr lang="en-US" dirty="0" smtClean="0"/>
              <a:t>Overpotential based TOF</a:t>
            </a:r>
            <a:endParaRPr lang="en-US" b="1" dirty="0"/>
          </a:p>
        </p:txBody>
      </p:sp>
      <p:sp>
        <p:nvSpPr>
          <p:cNvPr id="32" name="Rectangle 31"/>
          <p:cNvSpPr/>
          <p:nvPr/>
        </p:nvSpPr>
        <p:spPr>
          <a:xfrm>
            <a:off x="2064581" y="1165643"/>
            <a:ext cx="545306" cy="462684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2122151" y="1098735"/>
            <a:ext cx="365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A</a:t>
            </a:r>
            <a:endParaRPr lang="en-US" sz="3200" b="1" dirty="0"/>
          </a:p>
        </p:txBody>
      </p:sp>
      <p:sp>
        <p:nvSpPr>
          <p:cNvPr id="25" name="TextBox 24"/>
          <p:cNvSpPr txBox="1"/>
          <p:nvPr/>
        </p:nvSpPr>
        <p:spPr>
          <a:xfrm rot="17079945">
            <a:off x="2523836" y="1521090"/>
            <a:ext cx="1638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8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MnO</a:t>
            </a:r>
            <a:r>
              <a:rPr lang="en-US" b="1" i="1" baseline="-25000" dirty="0" err="1" smtClean="0">
                <a:solidFill>
                  <a:srgbClr val="8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b="1" dirty="0" err="1" smtClean="0">
                <a:solidFill>
                  <a:srgbClr val="8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b="1" i="1" baseline="-25000" dirty="0" err="1" smtClean="0">
                <a:solidFill>
                  <a:srgbClr val="8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en-US" b="1" i="1" dirty="0">
              <a:solidFill>
                <a:srgbClr val="8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 rot="17523341">
            <a:off x="3703970" y="1247832"/>
            <a:ext cx="1021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NiO</a:t>
            </a:r>
            <a:r>
              <a:rPr lang="en-US" b="1" i="1" baseline="-25000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b="1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b="1" i="1" baseline="-25000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en-US" b="1" i="1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rot="17813468">
            <a:off x="4017703" y="1268791"/>
            <a:ext cx="2361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US" b="1" baseline="-25000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0.92</a:t>
            </a:r>
            <a:r>
              <a:rPr lang="en-US" b="1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</a:t>
            </a:r>
            <a:r>
              <a:rPr lang="en-US" b="1" baseline="-25000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0.08</a:t>
            </a:r>
            <a:r>
              <a:rPr lang="en-US" b="1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b="1" i="1" baseline="-25000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b="1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b="1" i="1" baseline="-25000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en-US" b="1" i="1" dirty="0">
              <a:solidFill>
                <a:srgbClr val="FF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 rot="18097159">
            <a:off x="5487350" y="1260717"/>
            <a:ext cx="1196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</a:t>
            </a:r>
            <a:r>
              <a:rPr lang="en-US" b="1" i="1" baseline="-25000" dirty="0" err="1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b="1" dirty="0" err="1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b="1" i="1" baseline="-25000" dirty="0" err="1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en-US" b="1" i="1" dirty="0">
              <a:solidFill>
                <a:srgbClr val="CC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 rot="19250859">
            <a:off x="6203737" y="1578769"/>
            <a:ext cx="1917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FeO</a:t>
            </a:r>
            <a:r>
              <a:rPr lang="en-US" b="1" i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b="1" i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(thick)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 rot="19077955">
            <a:off x="5680481" y="3222448"/>
            <a:ext cx="1967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E6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US" b="1" baseline="-25000" dirty="0" smtClean="0">
                <a:solidFill>
                  <a:srgbClr val="FE6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0.59</a:t>
            </a:r>
            <a:r>
              <a:rPr lang="en-US" b="1" dirty="0" smtClean="0">
                <a:solidFill>
                  <a:srgbClr val="FE6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en-US" b="1" baseline="-25000" dirty="0" smtClean="0">
                <a:solidFill>
                  <a:srgbClr val="FE6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0.41</a:t>
            </a:r>
            <a:r>
              <a:rPr lang="en-US" b="1" dirty="0" smtClean="0">
                <a:solidFill>
                  <a:srgbClr val="FE6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b="1" i="1" baseline="-25000" dirty="0" smtClean="0">
                <a:solidFill>
                  <a:srgbClr val="FE6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b="1" dirty="0" smtClean="0">
                <a:solidFill>
                  <a:srgbClr val="FE6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b="1" i="1" baseline="-25000" dirty="0" smtClean="0">
                <a:solidFill>
                  <a:srgbClr val="FE6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en-US" b="1" i="1" dirty="0">
              <a:solidFill>
                <a:srgbClr val="FE67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 rot="18901615">
            <a:off x="5747644" y="3878271"/>
            <a:ext cx="2354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US" b="1" baseline="-25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0.71</a:t>
            </a:r>
            <a:r>
              <a:rPr lang="en-US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en-US" b="1" baseline="-25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0.29</a:t>
            </a:r>
            <a:r>
              <a:rPr lang="en-US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b="1" i="1" baseline="-25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b="1" i="1" baseline="-25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en-US" b="1" i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2606040" y="1120140"/>
            <a:ext cx="1554480" cy="4297680"/>
          </a:xfrm>
          <a:custGeom>
            <a:avLst/>
            <a:gdLst>
              <a:gd name="connsiteX0" fmla="*/ 0 w 1554480"/>
              <a:gd name="connsiteY0" fmla="*/ 4297680 h 4297680"/>
              <a:gd name="connsiteX1" fmla="*/ 144780 w 1554480"/>
              <a:gd name="connsiteY1" fmla="*/ 4282440 h 4297680"/>
              <a:gd name="connsiteX2" fmla="*/ 365760 w 1554480"/>
              <a:gd name="connsiteY2" fmla="*/ 3550920 h 4297680"/>
              <a:gd name="connsiteX3" fmla="*/ 609600 w 1554480"/>
              <a:gd name="connsiteY3" fmla="*/ 2895600 h 4297680"/>
              <a:gd name="connsiteX4" fmla="*/ 845820 w 1554480"/>
              <a:gd name="connsiteY4" fmla="*/ 2164080 h 4297680"/>
              <a:gd name="connsiteX5" fmla="*/ 1082040 w 1554480"/>
              <a:gd name="connsiteY5" fmla="*/ 1493520 h 4297680"/>
              <a:gd name="connsiteX6" fmla="*/ 1325880 w 1554480"/>
              <a:gd name="connsiteY6" fmla="*/ 754380 h 4297680"/>
              <a:gd name="connsiteX7" fmla="*/ 1554480 w 1554480"/>
              <a:gd name="connsiteY7" fmla="*/ 0 h 4297680"/>
              <a:gd name="connsiteX8" fmla="*/ 1143000 w 1554480"/>
              <a:gd name="connsiteY8" fmla="*/ 22860 h 4297680"/>
              <a:gd name="connsiteX9" fmla="*/ 952500 w 1554480"/>
              <a:gd name="connsiteY9" fmla="*/ 716280 h 4297680"/>
              <a:gd name="connsiteX10" fmla="*/ 762000 w 1554480"/>
              <a:gd name="connsiteY10" fmla="*/ 1432560 h 4297680"/>
              <a:gd name="connsiteX11" fmla="*/ 571500 w 1554480"/>
              <a:gd name="connsiteY11" fmla="*/ 2095500 h 4297680"/>
              <a:gd name="connsiteX12" fmla="*/ 381000 w 1554480"/>
              <a:gd name="connsiteY12" fmla="*/ 2880360 h 4297680"/>
              <a:gd name="connsiteX13" fmla="*/ 175260 w 1554480"/>
              <a:gd name="connsiteY13" fmla="*/ 3566160 h 4297680"/>
              <a:gd name="connsiteX14" fmla="*/ 0 w 1554480"/>
              <a:gd name="connsiteY14" fmla="*/ 4297680 h 4297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554480" h="4297680">
                <a:moveTo>
                  <a:pt x="0" y="4297680"/>
                </a:moveTo>
                <a:lnTo>
                  <a:pt x="144780" y="4282440"/>
                </a:lnTo>
                <a:lnTo>
                  <a:pt x="365760" y="3550920"/>
                </a:lnTo>
                <a:lnTo>
                  <a:pt x="609600" y="2895600"/>
                </a:lnTo>
                <a:lnTo>
                  <a:pt x="845820" y="2164080"/>
                </a:lnTo>
                <a:lnTo>
                  <a:pt x="1082040" y="1493520"/>
                </a:lnTo>
                <a:lnTo>
                  <a:pt x="1325880" y="754380"/>
                </a:lnTo>
                <a:lnTo>
                  <a:pt x="1554480" y="0"/>
                </a:lnTo>
                <a:lnTo>
                  <a:pt x="1143000" y="22860"/>
                </a:lnTo>
                <a:lnTo>
                  <a:pt x="952500" y="716280"/>
                </a:lnTo>
                <a:lnTo>
                  <a:pt x="762000" y="1432560"/>
                </a:lnTo>
                <a:lnTo>
                  <a:pt x="571500" y="2095500"/>
                </a:lnTo>
                <a:lnTo>
                  <a:pt x="381000" y="2880360"/>
                </a:lnTo>
                <a:lnTo>
                  <a:pt x="175260" y="3566160"/>
                </a:lnTo>
                <a:lnTo>
                  <a:pt x="0" y="4297680"/>
                </a:lnTo>
                <a:close/>
              </a:path>
            </a:pathLst>
          </a:custGeom>
          <a:solidFill>
            <a:srgbClr val="6600C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2948940" y="1135380"/>
            <a:ext cx="1767840" cy="4282440"/>
          </a:xfrm>
          <a:custGeom>
            <a:avLst/>
            <a:gdLst>
              <a:gd name="connsiteX0" fmla="*/ 1577340 w 1767840"/>
              <a:gd name="connsiteY0" fmla="*/ 0 h 4282440"/>
              <a:gd name="connsiteX1" fmla="*/ 1767840 w 1767840"/>
              <a:gd name="connsiteY1" fmla="*/ 15240 h 4282440"/>
              <a:gd name="connsiteX2" fmla="*/ 1546860 w 1767840"/>
              <a:gd name="connsiteY2" fmla="*/ 662940 h 4282440"/>
              <a:gd name="connsiteX3" fmla="*/ 1211580 w 1767840"/>
              <a:gd name="connsiteY3" fmla="*/ 1447800 h 4282440"/>
              <a:gd name="connsiteX4" fmla="*/ 990600 w 1767840"/>
              <a:gd name="connsiteY4" fmla="*/ 2118360 h 4282440"/>
              <a:gd name="connsiteX5" fmla="*/ 716280 w 1767840"/>
              <a:gd name="connsiteY5" fmla="*/ 2865120 h 4282440"/>
              <a:gd name="connsiteX6" fmla="*/ 457200 w 1767840"/>
              <a:gd name="connsiteY6" fmla="*/ 3573780 h 4282440"/>
              <a:gd name="connsiteX7" fmla="*/ 167640 w 1767840"/>
              <a:gd name="connsiteY7" fmla="*/ 4282440 h 4282440"/>
              <a:gd name="connsiteX8" fmla="*/ 0 w 1767840"/>
              <a:gd name="connsiteY8" fmla="*/ 4267200 h 4282440"/>
              <a:gd name="connsiteX9" fmla="*/ 281940 w 1767840"/>
              <a:gd name="connsiteY9" fmla="*/ 3550920 h 4282440"/>
              <a:gd name="connsiteX10" fmla="*/ 571500 w 1767840"/>
              <a:gd name="connsiteY10" fmla="*/ 2804160 h 4282440"/>
              <a:gd name="connsiteX11" fmla="*/ 815340 w 1767840"/>
              <a:gd name="connsiteY11" fmla="*/ 2125980 h 4282440"/>
              <a:gd name="connsiteX12" fmla="*/ 1074420 w 1767840"/>
              <a:gd name="connsiteY12" fmla="*/ 1386840 h 4282440"/>
              <a:gd name="connsiteX13" fmla="*/ 1325880 w 1767840"/>
              <a:gd name="connsiteY13" fmla="*/ 716280 h 4282440"/>
              <a:gd name="connsiteX14" fmla="*/ 1577340 w 1767840"/>
              <a:gd name="connsiteY14" fmla="*/ 0 h 4282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67840" h="4282440">
                <a:moveTo>
                  <a:pt x="1577340" y="0"/>
                </a:moveTo>
                <a:lnTo>
                  <a:pt x="1767840" y="15240"/>
                </a:lnTo>
                <a:lnTo>
                  <a:pt x="1546860" y="662940"/>
                </a:lnTo>
                <a:lnTo>
                  <a:pt x="1211580" y="1447800"/>
                </a:lnTo>
                <a:lnTo>
                  <a:pt x="990600" y="2118360"/>
                </a:lnTo>
                <a:lnTo>
                  <a:pt x="716280" y="2865120"/>
                </a:lnTo>
                <a:lnTo>
                  <a:pt x="457200" y="3573780"/>
                </a:lnTo>
                <a:lnTo>
                  <a:pt x="167640" y="4282440"/>
                </a:lnTo>
                <a:lnTo>
                  <a:pt x="0" y="4267200"/>
                </a:lnTo>
                <a:lnTo>
                  <a:pt x="281940" y="3550920"/>
                </a:lnTo>
                <a:lnTo>
                  <a:pt x="571500" y="2804160"/>
                </a:lnTo>
                <a:lnTo>
                  <a:pt x="815340" y="2125980"/>
                </a:lnTo>
                <a:lnTo>
                  <a:pt x="1074420" y="1386840"/>
                </a:lnTo>
                <a:lnTo>
                  <a:pt x="1325880" y="716280"/>
                </a:lnTo>
                <a:lnTo>
                  <a:pt x="1577340" y="0"/>
                </a:lnTo>
                <a:close/>
              </a:path>
            </a:pathLst>
          </a:custGeom>
          <a:solidFill>
            <a:srgbClr val="0066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3238500" y="2537460"/>
            <a:ext cx="1303020" cy="2872740"/>
          </a:xfrm>
          <a:custGeom>
            <a:avLst/>
            <a:gdLst>
              <a:gd name="connsiteX0" fmla="*/ 0 w 1303020"/>
              <a:gd name="connsiteY0" fmla="*/ 2857500 h 2872740"/>
              <a:gd name="connsiteX1" fmla="*/ 76200 w 1303020"/>
              <a:gd name="connsiteY1" fmla="*/ 2872740 h 2872740"/>
              <a:gd name="connsiteX2" fmla="*/ 411480 w 1303020"/>
              <a:gd name="connsiteY2" fmla="*/ 2164080 h 2872740"/>
              <a:gd name="connsiteX3" fmla="*/ 693420 w 1303020"/>
              <a:gd name="connsiteY3" fmla="*/ 1440180 h 2872740"/>
              <a:gd name="connsiteX4" fmla="*/ 990600 w 1303020"/>
              <a:gd name="connsiteY4" fmla="*/ 746760 h 2872740"/>
              <a:gd name="connsiteX5" fmla="*/ 1303020 w 1303020"/>
              <a:gd name="connsiteY5" fmla="*/ 0 h 2872740"/>
              <a:gd name="connsiteX6" fmla="*/ 929640 w 1303020"/>
              <a:gd name="connsiteY6" fmla="*/ 762000 h 2872740"/>
              <a:gd name="connsiteX7" fmla="*/ 609600 w 1303020"/>
              <a:gd name="connsiteY7" fmla="*/ 1478280 h 2872740"/>
              <a:gd name="connsiteX8" fmla="*/ 312420 w 1303020"/>
              <a:gd name="connsiteY8" fmla="*/ 2125980 h 2872740"/>
              <a:gd name="connsiteX9" fmla="*/ 0 w 1303020"/>
              <a:gd name="connsiteY9" fmla="*/ 2857500 h 2872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03020" h="2872740">
                <a:moveTo>
                  <a:pt x="0" y="2857500"/>
                </a:moveTo>
                <a:lnTo>
                  <a:pt x="76200" y="2872740"/>
                </a:lnTo>
                <a:lnTo>
                  <a:pt x="411480" y="2164080"/>
                </a:lnTo>
                <a:lnTo>
                  <a:pt x="693420" y="1440180"/>
                </a:lnTo>
                <a:lnTo>
                  <a:pt x="990600" y="746760"/>
                </a:lnTo>
                <a:lnTo>
                  <a:pt x="1303020" y="0"/>
                </a:lnTo>
                <a:lnTo>
                  <a:pt x="929640" y="762000"/>
                </a:lnTo>
                <a:lnTo>
                  <a:pt x="609600" y="1478280"/>
                </a:lnTo>
                <a:lnTo>
                  <a:pt x="312420" y="2125980"/>
                </a:lnTo>
                <a:lnTo>
                  <a:pt x="0" y="2857500"/>
                </a:lnTo>
                <a:close/>
              </a:path>
            </a:pathLst>
          </a:custGeom>
          <a:solidFill>
            <a:srgbClr val="FF33C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4019550" y="2543175"/>
            <a:ext cx="3371850" cy="2876550"/>
          </a:xfrm>
          <a:custGeom>
            <a:avLst/>
            <a:gdLst>
              <a:gd name="connsiteX0" fmla="*/ 0 w 3371850"/>
              <a:gd name="connsiteY0" fmla="*/ 2876550 h 2876550"/>
              <a:gd name="connsiteX1" fmla="*/ 285750 w 3371850"/>
              <a:gd name="connsiteY1" fmla="*/ 2857500 h 2876550"/>
              <a:gd name="connsiteX2" fmla="*/ 1047750 w 3371850"/>
              <a:gd name="connsiteY2" fmla="*/ 2133600 h 2876550"/>
              <a:gd name="connsiteX3" fmla="*/ 1790700 w 3371850"/>
              <a:gd name="connsiteY3" fmla="*/ 1457325 h 2876550"/>
              <a:gd name="connsiteX4" fmla="*/ 2505075 w 3371850"/>
              <a:gd name="connsiteY4" fmla="*/ 762000 h 2876550"/>
              <a:gd name="connsiteX5" fmla="*/ 3371850 w 3371850"/>
              <a:gd name="connsiteY5" fmla="*/ 28575 h 2876550"/>
              <a:gd name="connsiteX6" fmla="*/ 3257550 w 3371850"/>
              <a:gd name="connsiteY6" fmla="*/ 0 h 2876550"/>
              <a:gd name="connsiteX7" fmla="*/ 2524125 w 3371850"/>
              <a:gd name="connsiteY7" fmla="*/ 733425 h 2876550"/>
              <a:gd name="connsiteX8" fmla="*/ 1647825 w 3371850"/>
              <a:gd name="connsiteY8" fmla="*/ 1447800 h 2876550"/>
              <a:gd name="connsiteX9" fmla="*/ 847725 w 3371850"/>
              <a:gd name="connsiteY9" fmla="*/ 2143125 h 2876550"/>
              <a:gd name="connsiteX10" fmla="*/ 0 w 3371850"/>
              <a:gd name="connsiteY10" fmla="*/ 2876550 h 287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71850" h="2876550">
                <a:moveTo>
                  <a:pt x="0" y="2876550"/>
                </a:moveTo>
                <a:lnTo>
                  <a:pt x="285750" y="2857500"/>
                </a:lnTo>
                <a:lnTo>
                  <a:pt x="1047750" y="2133600"/>
                </a:lnTo>
                <a:lnTo>
                  <a:pt x="1790700" y="1457325"/>
                </a:lnTo>
                <a:lnTo>
                  <a:pt x="2505075" y="762000"/>
                </a:lnTo>
                <a:lnTo>
                  <a:pt x="3371850" y="28575"/>
                </a:lnTo>
                <a:lnTo>
                  <a:pt x="3257550" y="0"/>
                </a:lnTo>
                <a:lnTo>
                  <a:pt x="2524125" y="733425"/>
                </a:lnTo>
                <a:lnTo>
                  <a:pt x="1647825" y="1447800"/>
                </a:lnTo>
                <a:lnTo>
                  <a:pt x="847725" y="2143125"/>
                </a:lnTo>
                <a:lnTo>
                  <a:pt x="0" y="2876550"/>
                </a:lnTo>
                <a:close/>
              </a:path>
            </a:pathLst>
          </a:custGeom>
          <a:solidFill>
            <a:srgbClr val="FF993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5219700" y="3276600"/>
            <a:ext cx="2293620" cy="2110740"/>
          </a:xfrm>
          <a:custGeom>
            <a:avLst/>
            <a:gdLst>
              <a:gd name="connsiteX0" fmla="*/ 0 w 2293620"/>
              <a:gd name="connsiteY0" fmla="*/ 2110740 h 2110740"/>
              <a:gd name="connsiteX1" fmla="*/ 114300 w 2293620"/>
              <a:gd name="connsiteY1" fmla="*/ 2110740 h 2110740"/>
              <a:gd name="connsiteX2" fmla="*/ 792480 w 2293620"/>
              <a:gd name="connsiteY2" fmla="*/ 1440180 h 2110740"/>
              <a:gd name="connsiteX3" fmla="*/ 1584960 w 2293620"/>
              <a:gd name="connsiteY3" fmla="*/ 678180 h 2110740"/>
              <a:gd name="connsiteX4" fmla="*/ 2293620 w 2293620"/>
              <a:gd name="connsiteY4" fmla="*/ 0 h 2110740"/>
              <a:gd name="connsiteX5" fmla="*/ 1493520 w 2293620"/>
              <a:gd name="connsiteY5" fmla="*/ 739140 h 2110740"/>
              <a:gd name="connsiteX6" fmla="*/ 769620 w 2293620"/>
              <a:gd name="connsiteY6" fmla="*/ 1394460 h 2110740"/>
              <a:gd name="connsiteX7" fmla="*/ 0 w 2293620"/>
              <a:gd name="connsiteY7" fmla="*/ 2110740 h 2110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93620" h="2110740">
                <a:moveTo>
                  <a:pt x="0" y="2110740"/>
                </a:moveTo>
                <a:lnTo>
                  <a:pt x="114300" y="2110740"/>
                </a:lnTo>
                <a:lnTo>
                  <a:pt x="792480" y="1440180"/>
                </a:lnTo>
                <a:lnTo>
                  <a:pt x="1584960" y="678180"/>
                </a:lnTo>
                <a:lnTo>
                  <a:pt x="2293620" y="0"/>
                </a:lnTo>
                <a:lnTo>
                  <a:pt x="1493520" y="739140"/>
                </a:lnTo>
                <a:lnTo>
                  <a:pt x="769620" y="1394460"/>
                </a:lnTo>
                <a:lnTo>
                  <a:pt x="0" y="2110740"/>
                </a:lnTo>
                <a:close/>
              </a:path>
            </a:pathLst>
          </a:custGeom>
          <a:solidFill>
            <a:srgbClr val="0000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2903220" y="1150620"/>
            <a:ext cx="3200400" cy="4305300"/>
          </a:xfrm>
          <a:custGeom>
            <a:avLst/>
            <a:gdLst>
              <a:gd name="connsiteX0" fmla="*/ 2804160 w 3200400"/>
              <a:gd name="connsiteY0" fmla="*/ 7620 h 4305300"/>
              <a:gd name="connsiteX1" fmla="*/ 3200400 w 3200400"/>
              <a:gd name="connsiteY1" fmla="*/ 0 h 4305300"/>
              <a:gd name="connsiteX2" fmla="*/ 457200 w 3200400"/>
              <a:gd name="connsiteY2" fmla="*/ 4305300 h 4305300"/>
              <a:gd name="connsiteX3" fmla="*/ 0 w 3200400"/>
              <a:gd name="connsiteY3" fmla="*/ 4282440 h 4305300"/>
              <a:gd name="connsiteX4" fmla="*/ 2804160 w 3200400"/>
              <a:gd name="connsiteY4" fmla="*/ 7620 h 430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0400" h="4305300">
                <a:moveTo>
                  <a:pt x="2804160" y="7620"/>
                </a:moveTo>
                <a:lnTo>
                  <a:pt x="3200400" y="0"/>
                </a:lnTo>
                <a:lnTo>
                  <a:pt x="457200" y="4305300"/>
                </a:lnTo>
                <a:lnTo>
                  <a:pt x="0" y="4282440"/>
                </a:lnTo>
                <a:lnTo>
                  <a:pt x="2804160" y="7620"/>
                </a:lnTo>
                <a:close/>
              </a:path>
            </a:pathLst>
          </a:cu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1897380" y="868680"/>
            <a:ext cx="6019800" cy="4823460"/>
          </a:xfrm>
          <a:custGeom>
            <a:avLst/>
            <a:gdLst>
              <a:gd name="connsiteX0" fmla="*/ 434340 w 6019800"/>
              <a:gd name="connsiteY0" fmla="*/ 4800600 h 4823460"/>
              <a:gd name="connsiteX1" fmla="*/ 5981700 w 6019800"/>
              <a:gd name="connsiteY1" fmla="*/ 137160 h 4823460"/>
              <a:gd name="connsiteX2" fmla="*/ 6019800 w 6019800"/>
              <a:gd name="connsiteY2" fmla="*/ 0 h 4823460"/>
              <a:gd name="connsiteX3" fmla="*/ 5806440 w 6019800"/>
              <a:gd name="connsiteY3" fmla="*/ 7620 h 4823460"/>
              <a:gd name="connsiteX4" fmla="*/ 5806440 w 6019800"/>
              <a:gd name="connsiteY4" fmla="*/ 7620 h 4823460"/>
              <a:gd name="connsiteX5" fmla="*/ 5943600 w 6019800"/>
              <a:gd name="connsiteY5" fmla="*/ 15240 h 4823460"/>
              <a:gd name="connsiteX6" fmla="*/ 4846320 w 6019800"/>
              <a:gd name="connsiteY6" fmla="*/ 861060 h 4823460"/>
              <a:gd name="connsiteX7" fmla="*/ 0 w 6019800"/>
              <a:gd name="connsiteY7" fmla="*/ 4328160 h 4823460"/>
              <a:gd name="connsiteX8" fmla="*/ 0 w 6019800"/>
              <a:gd name="connsiteY8" fmla="*/ 4823460 h 4823460"/>
              <a:gd name="connsiteX9" fmla="*/ 434340 w 6019800"/>
              <a:gd name="connsiteY9" fmla="*/ 4800600 h 482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19800" h="4823460">
                <a:moveTo>
                  <a:pt x="434340" y="4800600"/>
                </a:moveTo>
                <a:lnTo>
                  <a:pt x="5981700" y="137160"/>
                </a:lnTo>
                <a:lnTo>
                  <a:pt x="6019800" y="0"/>
                </a:lnTo>
                <a:lnTo>
                  <a:pt x="5806440" y="7620"/>
                </a:lnTo>
                <a:lnTo>
                  <a:pt x="5806440" y="7620"/>
                </a:lnTo>
                <a:lnTo>
                  <a:pt x="5943600" y="15240"/>
                </a:lnTo>
                <a:lnTo>
                  <a:pt x="4846320" y="861060"/>
                </a:lnTo>
                <a:lnTo>
                  <a:pt x="0" y="4328160"/>
                </a:lnTo>
                <a:lnTo>
                  <a:pt x="0" y="4823460"/>
                </a:lnTo>
                <a:lnTo>
                  <a:pt x="434340" y="4800600"/>
                </a:lnTo>
                <a:close/>
              </a:path>
            </a:pathLst>
          </a:custGeom>
          <a:solidFill>
            <a:srgbClr val="7F7F7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556618" y="5005253"/>
            <a:ext cx="1251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Closed: </a:t>
            </a:r>
            <a:r>
              <a:rPr lang="en-US" dirty="0" smtClean="0"/>
              <a:t>Au</a:t>
            </a:r>
          </a:p>
          <a:p>
            <a:r>
              <a:rPr lang="en-US" b="1" dirty="0" smtClean="0"/>
              <a:t>Open: </a:t>
            </a:r>
            <a:r>
              <a:rPr lang="en-US" dirty="0" smtClean="0"/>
              <a:t>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38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9830309"/>
              </p:ext>
            </p:extLst>
          </p:nvPr>
        </p:nvGraphicFramePr>
        <p:xfrm>
          <a:off x="148231" y="252230"/>
          <a:ext cx="8810344" cy="67482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68" name="Graph" r:id="rId4" imgW="3906720" imgH="2992320" progId="Origin50.Graph">
                  <p:embed/>
                </p:oleObj>
              </mc:Choice>
              <mc:Fallback>
                <p:oleObj name="Graph" r:id="rId4" imgW="3906720" imgH="29923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8231" y="252230"/>
                        <a:ext cx="8810344" cy="67482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1752599" y="1064419"/>
            <a:ext cx="2606040" cy="4782312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-20516" y="0"/>
            <a:ext cx="329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Figure 1: </a:t>
            </a:r>
            <a:r>
              <a:rPr lang="en-US" dirty="0" smtClean="0"/>
              <a:t>Activity Analysis- 350</a:t>
            </a:r>
            <a:endParaRPr lang="en-US" b="1" i="1" dirty="0"/>
          </a:p>
        </p:txBody>
      </p:sp>
      <p:sp>
        <p:nvSpPr>
          <p:cNvPr id="19" name="TextBox 18"/>
          <p:cNvSpPr txBox="1"/>
          <p:nvPr/>
        </p:nvSpPr>
        <p:spPr>
          <a:xfrm>
            <a:off x="2128369" y="3674536"/>
            <a:ext cx="1917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FeO</a:t>
            </a:r>
            <a:r>
              <a:rPr lang="en-US" b="1" i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b="1" i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(thick)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42480" y="5178274"/>
            <a:ext cx="1638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8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MnO</a:t>
            </a:r>
            <a:r>
              <a:rPr lang="en-US" b="1" i="1" baseline="-25000" dirty="0" err="1" smtClean="0">
                <a:solidFill>
                  <a:srgbClr val="8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b="1" dirty="0" err="1" smtClean="0">
                <a:solidFill>
                  <a:srgbClr val="8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b="1" i="1" baseline="-25000" dirty="0" err="1" smtClean="0">
                <a:solidFill>
                  <a:srgbClr val="8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en-US" b="1" i="1" dirty="0">
              <a:solidFill>
                <a:srgbClr val="8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61822" y="4902401"/>
            <a:ext cx="1021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NiO</a:t>
            </a:r>
            <a:r>
              <a:rPr lang="en-US" b="1" i="1" baseline="-25000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b="1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b="1" i="1" baseline="-25000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en-US" b="1" i="1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856624" y="3927782"/>
            <a:ext cx="2361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US" b="1" baseline="-25000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0.92</a:t>
            </a:r>
            <a:r>
              <a:rPr lang="en-US" b="1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</a:t>
            </a:r>
            <a:r>
              <a:rPr lang="en-US" b="1" baseline="-25000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0.08</a:t>
            </a:r>
            <a:r>
              <a:rPr lang="en-US" b="1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b="1" i="1" baseline="-25000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b="1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b="1" i="1" baseline="-25000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en-US" b="1" i="1" dirty="0">
              <a:solidFill>
                <a:srgbClr val="FF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733172" y="1554171"/>
            <a:ext cx="2354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US" b="1" baseline="-25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0.71</a:t>
            </a:r>
            <a:r>
              <a:rPr lang="en-US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en-US" b="1" baseline="-25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0.29</a:t>
            </a:r>
            <a:r>
              <a:rPr lang="en-US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b="1" i="1" baseline="-25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b="1" i="1" baseline="-25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en-US" b="1" i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516181" y="2308962"/>
            <a:ext cx="1967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E6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US" b="1" baseline="-25000" dirty="0" smtClean="0">
                <a:solidFill>
                  <a:srgbClr val="FE6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0.59</a:t>
            </a:r>
            <a:r>
              <a:rPr lang="en-US" b="1" dirty="0" smtClean="0">
                <a:solidFill>
                  <a:srgbClr val="FE6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en-US" b="1" baseline="-25000" dirty="0" smtClean="0">
                <a:solidFill>
                  <a:srgbClr val="FE6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0.41</a:t>
            </a:r>
            <a:r>
              <a:rPr lang="en-US" b="1" dirty="0" smtClean="0">
                <a:solidFill>
                  <a:srgbClr val="FE6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b="1" i="1" baseline="-25000" dirty="0" smtClean="0">
                <a:solidFill>
                  <a:srgbClr val="FE6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b="1" dirty="0" smtClean="0">
                <a:solidFill>
                  <a:srgbClr val="FE6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b="1" i="1" baseline="-25000" dirty="0" smtClean="0">
                <a:solidFill>
                  <a:srgbClr val="FE6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en-US" b="1" i="1" dirty="0">
              <a:solidFill>
                <a:srgbClr val="FE67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266242" y="3441700"/>
            <a:ext cx="1196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</a:t>
            </a:r>
            <a:r>
              <a:rPr lang="en-US" b="1" i="1" baseline="-25000" dirty="0" err="1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b="1" dirty="0" err="1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b="1" i="1" baseline="-25000" dirty="0" err="1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en-US" b="1" i="1" dirty="0">
              <a:solidFill>
                <a:srgbClr val="CC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900094" y="1363619"/>
            <a:ext cx="545306" cy="462684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957664" y="1296711"/>
            <a:ext cx="365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B</a:t>
            </a:r>
            <a:endParaRPr lang="en-US" sz="32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308944" y="2563994"/>
            <a:ext cx="2107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FeO</a:t>
            </a:r>
            <a:r>
              <a:rPr lang="en-US" b="1" i="1" baseline="-25000" dirty="0" err="1" smtClean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b="1" dirty="0" err="1" smtClean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b="1" i="1" baseline="-25000" dirty="0" err="1" smtClean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b="1" dirty="0" smtClean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(thin)</a:t>
            </a:r>
            <a:endParaRPr lang="en-US" b="1" dirty="0">
              <a:solidFill>
                <a:srgbClr val="0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370351" y="5204662"/>
            <a:ext cx="1251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Closed: </a:t>
            </a:r>
            <a:r>
              <a:rPr lang="en-US" dirty="0" smtClean="0"/>
              <a:t>Au</a:t>
            </a:r>
          </a:p>
          <a:p>
            <a:r>
              <a:rPr lang="en-US" b="1" dirty="0" smtClean="0"/>
              <a:t>Open: </a:t>
            </a:r>
            <a:r>
              <a:rPr lang="en-US" dirty="0" smtClean="0"/>
              <a:t>Pt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3757260" y="1481433"/>
            <a:ext cx="576614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4409935" y="1481433"/>
            <a:ext cx="552331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159626" y="1469528"/>
            <a:ext cx="1526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Insulating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345584" y="1468047"/>
            <a:ext cx="1526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Conductive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1900094" y="3674536"/>
            <a:ext cx="2624281" cy="2176458"/>
          </a:xfrm>
          <a:prstGeom prst="line">
            <a:avLst/>
          </a:prstGeom>
          <a:ln w="3810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 flipV="1">
            <a:off x="4524375" y="3674536"/>
            <a:ext cx="3133725" cy="1530128"/>
          </a:xfrm>
          <a:prstGeom prst="line">
            <a:avLst/>
          </a:prstGeom>
          <a:ln w="3810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3833082" y="4057095"/>
            <a:ext cx="0" cy="1384061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4167315" y="2748660"/>
            <a:ext cx="13977" cy="1548325"/>
          </a:xfrm>
          <a:prstGeom prst="straightConnector1">
            <a:avLst/>
          </a:prstGeom>
          <a:ln w="28575">
            <a:solidFill>
              <a:srgbClr val="00808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311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8966695"/>
              </p:ext>
            </p:extLst>
          </p:nvPr>
        </p:nvGraphicFramePr>
        <p:xfrm>
          <a:off x="257456" y="260866"/>
          <a:ext cx="8810344" cy="67482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38" name="Graph" r:id="rId4" imgW="3906720" imgH="2992320" progId="Origin50.Graph">
                  <p:embed/>
                </p:oleObj>
              </mc:Choice>
              <mc:Fallback>
                <p:oleObj name="Graph" r:id="rId4" imgW="3906720" imgH="29923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7456" y="260866"/>
                        <a:ext cx="8810344" cy="67482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1833563" y="1057275"/>
            <a:ext cx="821239" cy="4838700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-20516" y="0"/>
            <a:ext cx="329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Figure 1: </a:t>
            </a:r>
            <a:r>
              <a:rPr lang="en-US" dirty="0" smtClean="0"/>
              <a:t>Activity Analysis- 450</a:t>
            </a:r>
            <a:endParaRPr lang="en-US" b="1" i="1" dirty="0"/>
          </a:p>
        </p:txBody>
      </p:sp>
      <p:sp>
        <p:nvSpPr>
          <p:cNvPr id="26" name="Rectangle 25"/>
          <p:cNvSpPr/>
          <p:nvPr/>
        </p:nvSpPr>
        <p:spPr>
          <a:xfrm>
            <a:off x="1981048" y="1359989"/>
            <a:ext cx="545306" cy="462684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038618" y="1293081"/>
            <a:ext cx="365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C</a:t>
            </a:r>
            <a:endParaRPr lang="en-US" sz="32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4370351" y="5204662"/>
            <a:ext cx="1251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Closed: </a:t>
            </a:r>
            <a:r>
              <a:rPr lang="en-US" dirty="0" smtClean="0"/>
              <a:t>Au</a:t>
            </a:r>
          </a:p>
          <a:p>
            <a:r>
              <a:rPr lang="en-US" b="1" dirty="0" smtClean="0"/>
              <a:t>Open: </a:t>
            </a:r>
            <a:r>
              <a:rPr lang="en-US" dirty="0" smtClean="0"/>
              <a:t>Pt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2044968" y="2379186"/>
            <a:ext cx="576614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2696507" y="2375831"/>
            <a:ext cx="552331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776803" y="2414111"/>
            <a:ext cx="1526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Insulating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591812" y="1978305"/>
            <a:ext cx="1526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Conductive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2311553" y="1729322"/>
            <a:ext cx="1752447" cy="4023822"/>
          </a:xfrm>
          <a:prstGeom prst="line">
            <a:avLst/>
          </a:prstGeom>
          <a:ln w="3810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 flipV="1">
            <a:off x="4098561" y="1812094"/>
            <a:ext cx="3612881" cy="3392569"/>
          </a:xfrm>
          <a:prstGeom prst="line">
            <a:avLst/>
          </a:prstGeom>
          <a:ln w="3810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330667" y="1812094"/>
            <a:ext cx="1917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FeO</a:t>
            </a:r>
            <a:r>
              <a:rPr lang="en-US" b="1" i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b="1" i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(thick)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96573" y="4971028"/>
            <a:ext cx="1638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8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MnO</a:t>
            </a:r>
            <a:r>
              <a:rPr lang="en-US" b="1" i="1" baseline="-25000" dirty="0" err="1" smtClean="0">
                <a:solidFill>
                  <a:srgbClr val="8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b="1" dirty="0" err="1" smtClean="0">
                <a:solidFill>
                  <a:srgbClr val="8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b="1" i="1" baseline="-25000" dirty="0" err="1" smtClean="0">
                <a:solidFill>
                  <a:srgbClr val="8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en-US" b="1" i="1" dirty="0">
              <a:solidFill>
                <a:srgbClr val="8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093542" y="4278515"/>
            <a:ext cx="1021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NiO</a:t>
            </a:r>
            <a:r>
              <a:rPr lang="en-US" b="1" i="1" baseline="-25000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b="1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b="1" i="1" baseline="-25000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en-US" b="1" i="1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751518" y="2705100"/>
            <a:ext cx="1196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</a:t>
            </a:r>
            <a:r>
              <a:rPr lang="en-US" b="1" i="1" baseline="-25000" dirty="0" err="1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b="1" dirty="0" err="1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b="1" i="1" baseline="-25000" dirty="0" err="1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en-US" b="1" i="1" dirty="0">
              <a:solidFill>
                <a:srgbClr val="CC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235385" y="1336040"/>
            <a:ext cx="2107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FeO</a:t>
            </a:r>
            <a:r>
              <a:rPr lang="en-US" b="1" i="1" baseline="-25000" dirty="0" err="1" smtClean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b="1" dirty="0" err="1" smtClean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b="1" i="1" baseline="-25000" dirty="0" err="1" smtClean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b="1" dirty="0" smtClean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(thin)</a:t>
            </a:r>
            <a:endParaRPr lang="en-US" b="1" dirty="0">
              <a:solidFill>
                <a:srgbClr val="0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4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508" y="5429503"/>
            <a:ext cx="5162113" cy="39502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489" y="2413471"/>
            <a:ext cx="5151054" cy="39410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258" y="-1099134"/>
            <a:ext cx="5162114" cy="395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02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9440584"/>
              </p:ext>
            </p:extLst>
          </p:nvPr>
        </p:nvGraphicFramePr>
        <p:xfrm>
          <a:off x="4199226" y="3319096"/>
          <a:ext cx="3906837" cy="299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95" name="Graph" r:id="rId4" imgW="3906720" imgH="2992320" progId="Origin50.Graph">
                  <p:embed/>
                </p:oleObj>
              </mc:Choice>
              <mc:Fallback>
                <p:oleObj name="Graph" r:id="rId4" imgW="3906720" imgH="29923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99226" y="3319096"/>
                        <a:ext cx="3906837" cy="2992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6388181"/>
              </p:ext>
            </p:extLst>
          </p:nvPr>
        </p:nvGraphicFramePr>
        <p:xfrm>
          <a:off x="16789" y="627648"/>
          <a:ext cx="8705088" cy="30140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96" name="Graph" r:id="rId6" imgW="4754880" imgH="1645920" progId="Origin50.Graph">
                  <p:embed/>
                </p:oleObj>
              </mc:Choice>
              <mc:Fallback>
                <p:oleObj name="Graph" r:id="rId6" imgW="4754880" imgH="16459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6789" y="627648"/>
                        <a:ext cx="8705088" cy="30140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639976"/>
              </p:ext>
            </p:extLst>
          </p:nvPr>
        </p:nvGraphicFramePr>
        <p:xfrm>
          <a:off x="931663" y="3320271"/>
          <a:ext cx="3904703" cy="2990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97" name="Graph" r:id="rId8" imgW="3906720" imgH="2992320" progId="Origin50.Graph">
                  <p:embed/>
                </p:oleObj>
              </mc:Choice>
              <mc:Fallback>
                <p:oleObj name="Graph" r:id="rId8" imgW="3906720" imgH="2992320" progId="Origin50.Graph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1663" y="3320271"/>
                        <a:ext cx="3904703" cy="2990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-20517" y="0"/>
            <a:ext cx="4525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Figure 2: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743587" y="5471331"/>
            <a:ext cx="307910" cy="261257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734062" y="5432682"/>
            <a:ext cx="3658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011414" y="5484575"/>
            <a:ext cx="307910" cy="261257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992364" y="5445926"/>
            <a:ext cx="3658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711104" y="2664631"/>
            <a:ext cx="307910" cy="261257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701579" y="2625982"/>
            <a:ext cx="3658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2" name="Straight Connector 51"/>
          <p:cNvCxnSpPr/>
          <p:nvPr/>
        </p:nvCxnSpPr>
        <p:spPr>
          <a:xfrm>
            <a:off x="4313667" y="1023859"/>
            <a:ext cx="184037" cy="0"/>
          </a:xfrm>
          <a:prstGeom prst="line">
            <a:avLst/>
          </a:prstGeom>
          <a:ln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4178634" y="2850853"/>
            <a:ext cx="184037" cy="0"/>
          </a:xfrm>
          <a:prstGeom prst="line">
            <a:avLst/>
          </a:prstGeom>
          <a:ln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4885097" y="2440525"/>
            <a:ext cx="18403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3699813" y="2043813"/>
            <a:ext cx="0" cy="265907"/>
          </a:xfrm>
          <a:prstGeom prst="line">
            <a:avLst/>
          </a:prstGeom>
          <a:ln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2212176" y="1450939"/>
            <a:ext cx="3553" cy="192881"/>
          </a:xfrm>
          <a:prstGeom prst="line">
            <a:avLst/>
          </a:prstGeom>
          <a:ln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V="1">
            <a:off x="5344626" y="1023859"/>
            <a:ext cx="874596" cy="29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V="1">
            <a:off x="7032521" y="1746074"/>
            <a:ext cx="0" cy="192881"/>
          </a:xfrm>
          <a:prstGeom prst="line">
            <a:avLst/>
          </a:prstGeom>
          <a:ln>
            <a:solidFill>
              <a:srgbClr val="8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3404364" y="4553922"/>
            <a:ext cx="16388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 smtClean="0">
                <a:solidFill>
                  <a:srgbClr val="8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MnO</a:t>
            </a:r>
            <a:r>
              <a:rPr lang="en-US" sz="1000" b="1" i="1" baseline="-25000" dirty="0" err="1" smtClean="0">
                <a:solidFill>
                  <a:srgbClr val="8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000" b="1" dirty="0" err="1" smtClean="0">
                <a:solidFill>
                  <a:srgbClr val="8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000" b="1" i="1" baseline="-25000" dirty="0" err="1" smtClean="0">
                <a:solidFill>
                  <a:srgbClr val="8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en-US" sz="1000" b="1" i="1" dirty="0">
              <a:solidFill>
                <a:srgbClr val="8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133595" y="4607194"/>
            <a:ext cx="11808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US" sz="1000" b="1" baseline="-25000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0.92</a:t>
            </a:r>
            <a:r>
              <a:rPr lang="en-US" sz="1000" b="1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</a:t>
            </a:r>
            <a:r>
              <a:rPr lang="en-US" sz="1000" b="1" baseline="-25000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0.08</a:t>
            </a:r>
            <a:r>
              <a:rPr lang="en-US" sz="1000" b="1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000" b="1" i="1" baseline="-25000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000" b="1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000" b="1" i="1" baseline="-25000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en-US" sz="1000" b="1" i="1" dirty="0">
              <a:solidFill>
                <a:srgbClr val="FF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556832" y="5056113"/>
            <a:ext cx="1123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US" sz="1000" b="1" baseline="-25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0.71</a:t>
            </a:r>
            <a:r>
              <a:rPr lang="en-US" sz="1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en-US" sz="1000" b="1" baseline="-25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0.29</a:t>
            </a:r>
            <a:r>
              <a:rPr lang="en-US" sz="1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000" b="1" i="1" baseline="-25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000" b="1" i="1" baseline="-25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en-US" sz="1000" b="1" i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241671" y="5576555"/>
            <a:ext cx="19673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FE6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US" sz="1000" b="1" baseline="-25000" dirty="0" smtClean="0">
                <a:solidFill>
                  <a:srgbClr val="FE6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0.59</a:t>
            </a:r>
            <a:r>
              <a:rPr lang="en-US" sz="1000" b="1" dirty="0" smtClean="0">
                <a:solidFill>
                  <a:srgbClr val="FE6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en-US" sz="1000" b="1" baseline="-25000" dirty="0" smtClean="0">
                <a:solidFill>
                  <a:srgbClr val="FE6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0.41</a:t>
            </a:r>
            <a:r>
              <a:rPr lang="en-US" sz="1000" b="1" dirty="0" smtClean="0">
                <a:solidFill>
                  <a:srgbClr val="FE6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000" b="1" i="1" baseline="-25000" dirty="0" smtClean="0">
                <a:solidFill>
                  <a:srgbClr val="FE6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000" b="1" dirty="0" smtClean="0">
                <a:solidFill>
                  <a:srgbClr val="FE6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000" b="1" i="1" baseline="-25000" dirty="0" smtClean="0">
                <a:solidFill>
                  <a:srgbClr val="FE6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en-US" sz="1000" b="1" i="1" dirty="0">
              <a:solidFill>
                <a:srgbClr val="FE67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191066" y="3748592"/>
            <a:ext cx="1196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</a:t>
            </a:r>
            <a:r>
              <a:rPr lang="en-US" sz="1000" b="1" i="1" baseline="-25000" dirty="0" err="1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000" b="1" dirty="0" err="1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000" b="1" i="1" baseline="-25000" dirty="0" err="1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en-US" sz="1000" b="1" i="1" dirty="0">
              <a:solidFill>
                <a:srgbClr val="CC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189815" y="4337994"/>
            <a:ext cx="10213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NiO</a:t>
            </a:r>
            <a:r>
              <a:rPr lang="en-US" sz="1000" b="1" i="1" baseline="-25000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000" b="1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000" b="1" i="1" baseline="-25000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en-US" sz="1000" b="1" i="1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3456414" y="5581801"/>
            <a:ext cx="6702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FeO</a:t>
            </a:r>
            <a:r>
              <a:rPr lang="en-US" sz="1000" b="1" i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000" b="1" i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en-US" sz="1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6" name="Straight Connector 65"/>
          <p:cNvCxnSpPr/>
          <p:nvPr/>
        </p:nvCxnSpPr>
        <p:spPr>
          <a:xfrm>
            <a:off x="4883745" y="5298673"/>
            <a:ext cx="2677909" cy="0"/>
          </a:xfrm>
          <a:prstGeom prst="line">
            <a:avLst/>
          </a:prstGeom>
          <a:ln w="1905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5256809" y="5569182"/>
            <a:ext cx="13417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FeO</a:t>
            </a:r>
            <a:r>
              <a:rPr lang="en-US" sz="1100" b="1" i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100" b="1" i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(thick)</a:t>
            </a:r>
            <a:endParaRPr 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6243502" y="4858177"/>
            <a:ext cx="7129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</a:t>
            </a:r>
            <a:r>
              <a:rPr lang="en-US" sz="1000" b="1" baseline="-25000" dirty="0" err="1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000" b="1" dirty="0" err="1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000" b="1" baseline="-25000" dirty="0" err="1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en-US" sz="1000" b="1" dirty="0">
              <a:solidFill>
                <a:srgbClr val="CC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6947557" y="4104517"/>
            <a:ext cx="627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NiO</a:t>
            </a:r>
            <a:r>
              <a:rPr lang="en-US" sz="1000" b="1" i="1" baseline="-25000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000" b="1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000" b="1" i="1" baseline="-25000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en-US" sz="1000" b="1" i="1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5252328" y="4031175"/>
            <a:ext cx="16388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 smtClean="0">
                <a:solidFill>
                  <a:srgbClr val="8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MnO</a:t>
            </a:r>
            <a:r>
              <a:rPr lang="en-US" sz="1000" b="1" i="1" baseline="-25000" dirty="0" err="1" smtClean="0">
                <a:solidFill>
                  <a:srgbClr val="8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000" b="1" dirty="0" err="1" smtClean="0">
                <a:solidFill>
                  <a:srgbClr val="8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000" b="1" i="1" baseline="-25000" dirty="0" err="1" smtClean="0">
                <a:solidFill>
                  <a:srgbClr val="8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en-US" sz="1000" b="1" i="1" dirty="0">
              <a:solidFill>
                <a:srgbClr val="8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884269" y="5048418"/>
            <a:ext cx="11669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err="1" smtClean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FeO</a:t>
            </a:r>
            <a:r>
              <a:rPr lang="en-US" sz="1100" b="1" i="1" baseline="-25000" dirty="0" err="1" smtClean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100" b="1" dirty="0" err="1" smtClean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100" b="1" i="1" baseline="-25000" dirty="0" err="1" smtClean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100" b="1" dirty="0" smtClean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(thin)</a:t>
            </a:r>
            <a:endParaRPr lang="en-US" sz="1100" b="1" dirty="0">
              <a:solidFill>
                <a:srgbClr val="0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315804" y="903720"/>
            <a:ext cx="11366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US" sz="1000" b="1" baseline="-25000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0.92</a:t>
            </a:r>
            <a:r>
              <a:rPr lang="en-US" sz="1000" b="1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</a:t>
            </a:r>
            <a:r>
              <a:rPr lang="en-US" sz="1000" b="1" baseline="-25000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0.08</a:t>
            </a:r>
            <a:r>
              <a:rPr lang="en-US" sz="1000" b="1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000" b="1" i="1" baseline="-25000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000" b="1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000" b="1" i="1" baseline="-25000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en-US" sz="1000" b="1" i="1" dirty="0">
              <a:solidFill>
                <a:srgbClr val="FF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997571" y="2311838"/>
            <a:ext cx="1123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US" sz="1000" b="1" baseline="-25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0.71</a:t>
            </a:r>
            <a:r>
              <a:rPr lang="en-US" sz="1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en-US" sz="1000" b="1" baseline="-25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0.29</a:t>
            </a:r>
            <a:r>
              <a:rPr lang="en-US" sz="1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000" b="1" i="1" baseline="-25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000" b="1" i="1" baseline="-25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en-US" sz="1000" b="1" i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2918108" y="2264970"/>
            <a:ext cx="19673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FE6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US" sz="1000" b="1" baseline="-25000" dirty="0" smtClean="0">
                <a:solidFill>
                  <a:srgbClr val="FE6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0.59</a:t>
            </a:r>
            <a:r>
              <a:rPr lang="en-US" sz="1000" b="1" dirty="0" smtClean="0">
                <a:solidFill>
                  <a:srgbClr val="FE6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en-US" sz="1000" b="1" baseline="-25000" dirty="0" smtClean="0">
                <a:solidFill>
                  <a:srgbClr val="FE6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0.41</a:t>
            </a:r>
            <a:r>
              <a:rPr lang="en-US" sz="1000" b="1" dirty="0" smtClean="0">
                <a:solidFill>
                  <a:srgbClr val="FE6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000" b="1" i="1" baseline="-25000" dirty="0" smtClean="0">
                <a:solidFill>
                  <a:srgbClr val="FE6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000" b="1" dirty="0" smtClean="0">
                <a:solidFill>
                  <a:srgbClr val="FE6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000" b="1" i="1" baseline="-25000" dirty="0" smtClean="0">
                <a:solidFill>
                  <a:srgbClr val="FE6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en-US" sz="1000" b="1" i="1" dirty="0">
              <a:solidFill>
                <a:srgbClr val="FE67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756356" y="888331"/>
            <a:ext cx="7162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FeO</a:t>
            </a:r>
            <a:r>
              <a:rPr lang="en-US" sz="1100" b="1" i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100" b="1" i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en-US" sz="11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4301955" y="2718315"/>
            <a:ext cx="627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NiO</a:t>
            </a:r>
            <a:r>
              <a:rPr lang="en-US" sz="1000" b="1" i="1" baseline="-25000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000" b="1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000" b="1" i="1" baseline="-25000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en-US" sz="1000" b="1" i="1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6717585" y="1914904"/>
            <a:ext cx="16388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 smtClean="0">
                <a:solidFill>
                  <a:srgbClr val="8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MnO</a:t>
            </a:r>
            <a:r>
              <a:rPr lang="en-US" sz="1000" b="1" i="1" baseline="-25000" dirty="0" err="1" smtClean="0">
                <a:solidFill>
                  <a:srgbClr val="8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000" b="1" dirty="0" err="1" smtClean="0">
                <a:solidFill>
                  <a:srgbClr val="8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000" b="1" i="1" baseline="-25000" dirty="0" err="1" smtClean="0">
                <a:solidFill>
                  <a:srgbClr val="8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en-US" sz="1000" b="1" i="1" dirty="0">
              <a:solidFill>
                <a:srgbClr val="8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1909378" y="1192969"/>
            <a:ext cx="14873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</a:t>
            </a:r>
            <a:r>
              <a:rPr lang="en-US" sz="1000" b="1" i="1" baseline="-25000" dirty="0" err="1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000" b="1" dirty="0" err="1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000" b="1" i="1" baseline="-25000" dirty="0" err="1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000" b="1" i="1" baseline="-25000" dirty="0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</a:t>
            </a:r>
            <a:r>
              <a:rPr lang="en-US" sz="1000" b="1" baseline="30000" dirty="0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1000" b="1" dirty="0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cycle)</a:t>
            </a:r>
            <a:endParaRPr lang="en-US" sz="1000" b="1" dirty="0">
              <a:solidFill>
                <a:srgbClr val="CC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873980" y="3709743"/>
            <a:ext cx="12514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Closed: </a:t>
            </a:r>
            <a:r>
              <a:rPr lang="en-US" sz="1000" dirty="0" smtClean="0"/>
              <a:t>Au</a:t>
            </a:r>
          </a:p>
          <a:p>
            <a:r>
              <a:rPr lang="en-US" sz="1000" b="1" dirty="0" smtClean="0"/>
              <a:t>Open: </a:t>
            </a:r>
            <a:r>
              <a:rPr lang="en-US" sz="1000" dirty="0" smtClean="0"/>
              <a:t>Pt</a:t>
            </a:r>
            <a:endParaRPr lang="en-US" sz="1000" dirty="0"/>
          </a:p>
        </p:txBody>
      </p:sp>
      <p:sp>
        <p:nvSpPr>
          <p:cNvPr id="42" name="TextBox 41"/>
          <p:cNvSpPr txBox="1"/>
          <p:nvPr/>
        </p:nvSpPr>
        <p:spPr>
          <a:xfrm>
            <a:off x="3170765" y="4156542"/>
            <a:ext cx="19673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FE6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US" sz="1000" b="1" baseline="-25000" dirty="0" smtClean="0">
                <a:solidFill>
                  <a:srgbClr val="FE6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0.46</a:t>
            </a:r>
            <a:r>
              <a:rPr lang="en-US" sz="1000" b="1" dirty="0" smtClean="0">
                <a:solidFill>
                  <a:srgbClr val="FE6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en-US" sz="1000" b="1" baseline="-25000" dirty="0" smtClean="0">
                <a:solidFill>
                  <a:srgbClr val="FE6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0.54</a:t>
            </a:r>
            <a:r>
              <a:rPr lang="en-US" sz="1000" b="1" dirty="0" smtClean="0">
                <a:solidFill>
                  <a:srgbClr val="FE6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000" b="1" i="1" baseline="-25000" dirty="0" smtClean="0">
                <a:solidFill>
                  <a:srgbClr val="FE6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000" b="1" dirty="0" smtClean="0">
                <a:solidFill>
                  <a:srgbClr val="FE6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000" b="1" i="1" baseline="-25000" dirty="0" smtClean="0">
                <a:solidFill>
                  <a:srgbClr val="FE6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en-US" sz="1000" b="1" i="1" dirty="0">
              <a:solidFill>
                <a:srgbClr val="FE67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184548" y="3981577"/>
            <a:ext cx="1123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US" sz="1000" b="1" baseline="-25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0.75</a:t>
            </a:r>
            <a:r>
              <a:rPr lang="en-US" sz="1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en-US" sz="1000" b="1" baseline="-25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0.25</a:t>
            </a:r>
            <a:r>
              <a:rPr lang="en-US" sz="1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000" b="1" i="1" baseline="-25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000" b="1" i="1" baseline="-25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en-US" sz="1000" b="1" i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2553998" y="1652772"/>
            <a:ext cx="3553" cy="192881"/>
          </a:xfrm>
          <a:prstGeom prst="line">
            <a:avLst/>
          </a:prstGeom>
          <a:ln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2251200" y="1447184"/>
            <a:ext cx="14873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 smtClean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</a:t>
            </a:r>
            <a:r>
              <a:rPr lang="en-US" sz="1000" b="1" i="1" baseline="-25000" dirty="0" err="1" smtClean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000" b="1" dirty="0" err="1" smtClean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000" b="1" i="1" baseline="-25000" dirty="0" err="1" smtClean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000" b="1" i="1" baseline="-25000" dirty="0" smtClean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smtClean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</a:t>
            </a:r>
            <a:r>
              <a:rPr lang="en-US" sz="1000" b="1" baseline="30000" dirty="0" smtClean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000" b="1" dirty="0" smtClean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cycle)</a:t>
            </a:r>
            <a:endParaRPr lang="en-US" sz="1000" b="1" dirty="0">
              <a:solidFill>
                <a:srgbClr val="FF5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91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3604984"/>
              </p:ext>
            </p:extLst>
          </p:nvPr>
        </p:nvGraphicFramePr>
        <p:xfrm>
          <a:off x="333656" y="184666"/>
          <a:ext cx="8810344" cy="67482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56" name="Graph" r:id="rId4" imgW="3906720" imgH="2992320" progId="Origin50.Graph">
                  <p:embed/>
                </p:oleObj>
              </mc:Choice>
              <mc:Fallback>
                <p:oleObj name="Graph" r:id="rId4" imgW="3906720" imgH="29923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33656" y="184666"/>
                        <a:ext cx="8810344" cy="67482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-20518" y="0"/>
            <a:ext cx="3687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Figure 3: </a:t>
            </a:r>
            <a:r>
              <a:rPr lang="en-US" i="1" dirty="0" smtClean="0"/>
              <a:t>mass % change during Tafel</a:t>
            </a:r>
            <a:endParaRPr lang="en-US" i="1" dirty="0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1927124" y="2460933"/>
            <a:ext cx="5958348" cy="1"/>
          </a:xfrm>
          <a:prstGeom prst="line">
            <a:avLst/>
          </a:prstGeom>
          <a:ln w="28575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762865" y="2063532"/>
            <a:ext cx="1135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Stable</a:t>
            </a: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47625" y="2479797"/>
            <a:ext cx="1456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Unstable</a:t>
            </a: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2762865" y="1965107"/>
            <a:ext cx="0" cy="38470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762865" y="2528246"/>
            <a:ext cx="0" cy="38404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928219" y="2849129"/>
            <a:ext cx="1638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8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MnO</a:t>
            </a:r>
            <a:r>
              <a:rPr lang="en-US" b="1" i="1" baseline="-25000" dirty="0" err="1" smtClean="0">
                <a:solidFill>
                  <a:srgbClr val="8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b="1" dirty="0" err="1" smtClean="0">
                <a:solidFill>
                  <a:srgbClr val="8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b="1" i="1" baseline="-25000" dirty="0" err="1" smtClean="0">
                <a:solidFill>
                  <a:srgbClr val="8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en-US" b="1" i="1" dirty="0">
              <a:solidFill>
                <a:srgbClr val="8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275037" y="1769317"/>
            <a:ext cx="1021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NiO</a:t>
            </a:r>
            <a:r>
              <a:rPr lang="en-US" b="1" i="1" baseline="-25000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b="1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b="1" i="1" baseline="-25000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en-US" b="1" i="1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924644" y="2718859"/>
            <a:ext cx="2361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US" b="1" baseline="-25000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0.92</a:t>
            </a:r>
            <a:r>
              <a:rPr lang="en-US" b="1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</a:t>
            </a:r>
            <a:r>
              <a:rPr lang="en-US" b="1" baseline="-25000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0.08</a:t>
            </a:r>
            <a:r>
              <a:rPr lang="en-US" b="1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b="1" i="1" baseline="-25000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b="1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b="1" i="1" baseline="-25000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en-US" b="1" i="1" dirty="0">
              <a:solidFill>
                <a:srgbClr val="FF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116823" y="1773544"/>
            <a:ext cx="2354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US" b="1" baseline="-25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0.71</a:t>
            </a:r>
            <a:r>
              <a:rPr lang="en-US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en-US" b="1" baseline="-25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0.29</a:t>
            </a:r>
            <a:r>
              <a:rPr lang="en-US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b="1" i="1" baseline="-25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b="1" i="1" baseline="-25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en-US" b="1" i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818367" y="2725773"/>
            <a:ext cx="1967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E6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US" b="1" baseline="-25000" dirty="0" smtClean="0">
                <a:solidFill>
                  <a:srgbClr val="FE6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0.59</a:t>
            </a:r>
            <a:r>
              <a:rPr lang="en-US" b="1" dirty="0" smtClean="0">
                <a:solidFill>
                  <a:srgbClr val="FE6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en-US" b="1" baseline="-25000" dirty="0" smtClean="0">
                <a:solidFill>
                  <a:srgbClr val="FE6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0.41</a:t>
            </a:r>
            <a:r>
              <a:rPr lang="en-US" b="1" dirty="0" smtClean="0">
                <a:solidFill>
                  <a:srgbClr val="FE6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b="1" i="1" baseline="-25000" dirty="0" smtClean="0">
                <a:solidFill>
                  <a:srgbClr val="FE6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b="1" dirty="0" smtClean="0">
                <a:solidFill>
                  <a:srgbClr val="FE6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b="1" i="1" baseline="-25000" dirty="0" smtClean="0">
                <a:solidFill>
                  <a:srgbClr val="FE6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en-US" b="1" i="1" dirty="0">
              <a:solidFill>
                <a:srgbClr val="FE67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605372" y="1729125"/>
            <a:ext cx="1196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</a:t>
            </a:r>
            <a:r>
              <a:rPr lang="en-US" b="1" i="1" baseline="-25000" dirty="0" err="1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b="1" dirty="0" err="1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b="1" i="1" baseline="-25000" dirty="0" err="1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en-US" b="1" i="1" dirty="0">
              <a:solidFill>
                <a:srgbClr val="CC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334257" y="5193254"/>
            <a:ext cx="2107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FeO</a:t>
            </a:r>
            <a:r>
              <a:rPr lang="en-US" b="1" i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b="1" i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(thick)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79784" y="5054754"/>
            <a:ext cx="1251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Closed: </a:t>
            </a:r>
            <a:r>
              <a:rPr lang="en-US" dirty="0" smtClean="0"/>
              <a:t>Au</a:t>
            </a:r>
          </a:p>
          <a:p>
            <a:r>
              <a:rPr lang="en-US" b="1" dirty="0" smtClean="0"/>
              <a:t>Open: </a:t>
            </a:r>
            <a:r>
              <a:rPr lang="en-US" dirty="0" smtClean="0"/>
              <a:t>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5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7816" y="6477000"/>
            <a:ext cx="329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Table S1 (see paper) 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0" y="2464137"/>
            <a:ext cx="91645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Supplementary information 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65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13002</TotalTime>
  <Words>812</Words>
  <Application>Microsoft Office PowerPoint</Application>
  <PresentationFormat>On-screen Show (4:3)</PresentationFormat>
  <Paragraphs>357</Paragraphs>
  <Slides>27</Slides>
  <Notes>16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Office Theme</vt:lpstr>
      <vt:lpstr>Graph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Michaela</dc:creator>
  <cp:lastModifiedBy>Michaela</cp:lastModifiedBy>
  <cp:revision>344</cp:revision>
  <cp:lastPrinted>2015-07-30T17:48:06Z</cp:lastPrinted>
  <dcterms:created xsi:type="dcterms:W3CDTF">2014-12-10T02:45:02Z</dcterms:created>
  <dcterms:modified xsi:type="dcterms:W3CDTF">2015-09-09T20:44:56Z</dcterms:modified>
</cp:coreProperties>
</file>