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5" r:id="rId2"/>
    <p:sldId id="262" r:id="rId3"/>
    <p:sldId id="271" r:id="rId4"/>
    <p:sldId id="259" r:id="rId5"/>
    <p:sldId id="260" r:id="rId6"/>
    <p:sldId id="269" r:id="rId7"/>
    <p:sldId id="281" r:id="rId8"/>
    <p:sldId id="266" r:id="rId9"/>
    <p:sldId id="272" r:id="rId10"/>
    <p:sldId id="276" r:id="rId11"/>
    <p:sldId id="280" r:id="rId12"/>
    <p:sldId id="274" r:id="rId13"/>
    <p:sldId id="283" r:id="rId14"/>
    <p:sldId id="261" r:id="rId15"/>
    <p:sldId id="284" r:id="rId1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961">
          <p15:clr>
            <a:srgbClr val="A4A3A4"/>
          </p15:clr>
        </p15:guide>
        <p15:guide id="4" orient="horz" pos="2153">
          <p15:clr>
            <a:srgbClr val="A4A3A4"/>
          </p15:clr>
        </p15:guide>
        <p15:guide id="5" orient="horz" pos="2431">
          <p15:clr>
            <a:srgbClr val="A4A3A4"/>
          </p15:clr>
        </p15:guide>
        <p15:guide id="6" orient="horz" pos="4113">
          <p15:clr>
            <a:srgbClr val="A4A3A4"/>
          </p15:clr>
        </p15:guide>
        <p15:guide id="7" orient="horz" pos="24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6600"/>
    <a:srgbClr val="006600"/>
    <a:srgbClr val="FFFFFF"/>
    <a:srgbClr val="DD0000"/>
    <a:srgbClr val="FF0000"/>
    <a:srgbClr val="AFAFAF"/>
    <a:srgbClr val="0000FF"/>
    <a:srgbClr val="5B9BD5"/>
    <a:srgbClr val="800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2" autoAdjust="0"/>
    <p:restoredTop sz="92845" autoAdjust="0"/>
  </p:normalViewPr>
  <p:slideViewPr>
    <p:cSldViewPr snapToGrid="0">
      <p:cViewPr varScale="1">
        <p:scale>
          <a:sx n="63" d="100"/>
          <a:sy n="63" d="100"/>
        </p:scale>
        <p:origin x="930" y="72"/>
      </p:cViewPr>
      <p:guideLst>
        <p:guide orient="horz" pos="2169"/>
        <p:guide pos="2880"/>
        <p:guide orient="horz" pos="2961"/>
        <p:guide orient="horz" pos="2153"/>
        <p:guide orient="horz" pos="2431"/>
        <p:guide orient="horz" pos="4113"/>
        <p:guide orient="horz" pos="2405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2B2D6-959F-4252-AA01-FABCE945F88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69ECB-9E4F-483D-9A84-6A5C9BBAA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– this is 4p235 data (Fe-spiked)</a:t>
            </a:r>
            <a:endParaRPr lang="en-US" baseline="0" dirty="0"/>
          </a:p>
          <a:p>
            <a:r>
              <a:rPr lang="en-US" dirty="0"/>
              <a:t>Talk about similar loading...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7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3.25 by 1.75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7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8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47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5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for Ni that</a:t>
            </a:r>
            <a:r>
              <a:rPr lang="en-US" baseline="0" dirty="0"/>
              <a:t> was cycled differently.... Could you say that the Fe is not </a:t>
            </a:r>
            <a:r>
              <a:rPr lang="en-US" baseline="0"/>
              <a:t>evenly distributed with this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for Ni that</a:t>
            </a:r>
            <a:r>
              <a:rPr lang="en-US" baseline="0" dirty="0"/>
              <a:t> was cycled differently.... Could you say that the Fe is not </a:t>
            </a:r>
            <a:r>
              <a:rPr lang="en-US" baseline="0"/>
              <a:t>evenly distributed with this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Remove the 0%</a:t>
            </a:r>
            <a:r>
              <a:rPr lang="en-US" baseline="0" dirty="0"/>
              <a:t> from old one and add new...need to change out 10 CV and add 30 CV as well and Co-dep Ni99Fe01 – add co-dep for different compositions? Add zero – figure out why Fe peaks appear to be shifting...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69ECB-9E4F-483D-9A84-6A5C9BBAA8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5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2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7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1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CF97-755E-4286-BE3D-B2EFBF3471CC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932E-D481-4614-8697-7C8A94CAD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flipH="1">
            <a:off x="3317366" y="4579699"/>
            <a:ext cx="2651760" cy="0"/>
          </a:xfrm>
          <a:prstGeom prst="line">
            <a:avLst/>
          </a:prstGeom>
          <a:ln w="9525">
            <a:solidFill>
              <a:srgbClr val="AFAFA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317366" y="3559731"/>
            <a:ext cx="2651760" cy="0"/>
          </a:xfrm>
          <a:prstGeom prst="line">
            <a:avLst/>
          </a:prstGeom>
          <a:ln w="9525">
            <a:solidFill>
              <a:srgbClr val="AFAFA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71845" y="3303587"/>
            <a:ext cx="225154" cy="208483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95558"/>
              </p:ext>
            </p:extLst>
          </p:nvPr>
        </p:nvGraphicFramePr>
        <p:xfrm>
          <a:off x="2614613" y="4269266"/>
          <a:ext cx="39131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7" name="Graph" r:id="rId4" imgW="3913920" imgH="1463040" progId="Origin50.Graph">
                  <p:embed/>
                </p:oleObj>
              </mc:Choice>
              <mc:Fallback>
                <p:oleObj name="Graph" r:id="rId4" imgW="3913920" imgH="14630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4613" y="4269266"/>
                        <a:ext cx="391318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057669"/>
              </p:ext>
            </p:extLst>
          </p:nvPr>
        </p:nvGraphicFramePr>
        <p:xfrm>
          <a:off x="2613452" y="1093894"/>
          <a:ext cx="387667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8" name="Graph" r:id="rId6" imgW="3876480" imgH="2194560" progId="Origin50.Graph">
                  <p:embed/>
                </p:oleObj>
              </mc:Choice>
              <mc:Fallback>
                <p:oleObj name="Graph" r:id="rId6" imgW="387648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3452" y="1093894"/>
                        <a:ext cx="3876675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521062"/>
              </p:ext>
            </p:extLst>
          </p:nvPr>
        </p:nvGraphicFramePr>
        <p:xfrm>
          <a:off x="2614613" y="3125788"/>
          <a:ext cx="39131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" name="Graph" r:id="rId8" imgW="3913920" imgH="1463040" progId="Origin50.Graph">
                  <p:embed/>
                </p:oleObj>
              </mc:Choice>
              <mc:Fallback>
                <p:oleObj name="Graph" r:id="rId8" imgW="3913920" imgH="14630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14613" y="3125788"/>
                        <a:ext cx="391318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314" y="18978"/>
            <a:ext cx="315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Immediate and Cycling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5475" y="5001103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Overpotential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7680" y="4292567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 err="1"/>
              <a:t>E</a:t>
            </a:r>
            <a:r>
              <a:rPr lang="en-US" sz="1000" b="1" baseline="-25000" dirty="0" err="1"/>
              <a:t>pa</a:t>
            </a:r>
            <a:endParaRPr lang="en-US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867377" y="1305882"/>
            <a:ext cx="688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 </a:t>
            </a:r>
            <a:r>
              <a:rPr lang="en-US" sz="1000" dirty="0" err="1"/>
              <a:t>mM</a:t>
            </a:r>
            <a:r>
              <a:rPr lang="en-US" sz="1000" dirty="0"/>
              <a:t> </a:t>
            </a:r>
          </a:p>
          <a:p>
            <a:pPr algn="ctr"/>
            <a:r>
              <a:rPr lang="en-US" sz="1000" dirty="0"/>
              <a:t>Fe(NO</a:t>
            </a:r>
            <a:r>
              <a:rPr lang="en-US" sz="1000" baseline="-25000" dirty="0"/>
              <a:t>3</a:t>
            </a:r>
            <a:r>
              <a:rPr lang="en-US" sz="1000" dirty="0"/>
              <a:t>)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67377" y="1664952"/>
            <a:ext cx="583893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08754" y="3851210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 err="1"/>
              <a:t>mM</a:t>
            </a:r>
            <a:r>
              <a:rPr lang="en-US" sz="1000" dirty="0"/>
              <a:t> Fe(NO</a:t>
            </a:r>
            <a:r>
              <a:rPr lang="en-US" sz="1000" baseline="-25000" dirty="0"/>
              <a:t>3</a:t>
            </a:r>
            <a:r>
              <a:rPr lang="en-US" sz="1000" dirty="0"/>
              <a:t>)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597675" y="4062177"/>
            <a:ext cx="9144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3594" y="3535285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  <a:r>
              <a:rPr lang="en-US" sz="1000" b="1" baseline="30000" dirty="0"/>
              <a:t>-</a:t>
            </a:r>
            <a:r>
              <a:rPr lang="en-US" sz="1000" b="1" dirty="0"/>
              <a:t> per Ni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5685" y="122942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Ni</a:t>
            </a:r>
            <a:r>
              <a:rPr lang="en-US" sz="1000" baseline="-25000" dirty="0"/>
              <a:t>1-</a:t>
            </a:r>
            <a:r>
              <a:rPr lang="en-US" sz="1000" i="1" baseline="-25000" dirty="0"/>
              <a:t>z </a:t>
            </a:r>
            <a:r>
              <a:rPr lang="en-US" sz="1000" dirty="0" err="1"/>
              <a:t>Fe</a:t>
            </a:r>
            <a:r>
              <a:rPr lang="en-US" sz="1000" i="1" baseline="-25000" dirty="0" err="1"/>
              <a:t>z</a:t>
            </a:r>
            <a:r>
              <a:rPr lang="en-US" sz="1000" dirty="0" err="1"/>
              <a:t>O</a:t>
            </a:r>
            <a:r>
              <a:rPr lang="en-US" sz="1000" i="1" baseline="-25000" dirty="0" err="1"/>
              <a:t>x</a:t>
            </a:r>
            <a:r>
              <a:rPr lang="en-US" sz="1000" dirty="0" err="1"/>
              <a:t>H</a:t>
            </a:r>
            <a:r>
              <a:rPr lang="en-US" sz="1000" i="1" baseline="-25000" dirty="0" err="1"/>
              <a:t>y</a:t>
            </a:r>
            <a:endParaRPr lang="en-US" sz="10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48460" y="3083015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z </a:t>
            </a:r>
            <a:r>
              <a:rPr lang="en-US" sz="1000" dirty="0"/>
              <a:t>(%) =</a:t>
            </a:r>
            <a:endParaRPr lang="en-US" sz="10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09954" y="3255065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0 %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14995" y="122249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0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49700" y="1308161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97C00"/>
                </a:solidFill>
              </a:rPr>
              <a:t>11</a:t>
            </a:r>
            <a:endParaRPr lang="en-US" sz="1000" i="1" dirty="0">
              <a:solidFill>
                <a:srgbClr val="F97C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02093" y="139959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16</a:t>
            </a:r>
            <a:endParaRPr lang="en-US" sz="1000" i="1" dirty="0">
              <a:solidFill>
                <a:srgbClr val="008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79195" y="149247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21</a:t>
            </a:r>
            <a:endParaRPr lang="en-US" sz="1000" i="1" dirty="0">
              <a:solidFill>
                <a:srgbClr val="0000FF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122288" y="1581143"/>
            <a:ext cx="0" cy="6400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075137" y="1490095"/>
            <a:ext cx="0" cy="73152"/>
          </a:xfrm>
          <a:prstGeom prst="line">
            <a:avLst/>
          </a:prstGeom>
          <a:ln>
            <a:solidFill>
              <a:srgbClr val="F97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186580" y="1660354"/>
            <a:ext cx="0" cy="457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4035427" y="1401405"/>
            <a:ext cx="1" cy="173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580107" y="140773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z </a:t>
            </a:r>
            <a:r>
              <a:rPr lang="en-US" sz="1000" dirty="0"/>
              <a:t>(%) =</a:t>
            </a:r>
            <a:endParaRPr lang="en-US" sz="1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626252" y="3255065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97C00"/>
                </a:solidFill>
              </a:rPr>
              <a:t>11 %</a:t>
            </a:r>
            <a:endParaRPr lang="en-US" sz="1000" i="1" dirty="0">
              <a:solidFill>
                <a:srgbClr val="F97C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7243" y="3255065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16 %</a:t>
            </a:r>
            <a:endParaRPr lang="en-US" sz="1000" i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11475" y="3255065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00080"/>
                </a:solidFill>
              </a:rPr>
              <a:t>24 %</a:t>
            </a:r>
            <a:endParaRPr lang="en-US" sz="1000" i="1" dirty="0">
              <a:solidFill>
                <a:srgbClr val="80008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11529" y="2656468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52821" y="2605455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sp>
        <p:nvSpPr>
          <p:cNvPr id="39" name="Rectangle 38"/>
          <p:cNvSpPr/>
          <p:nvPr/>
        </p:nvSpPr>
        <p:spPr>
          <a:xfrm>
            <a:off x="3411529" y="4129859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52821" y="4078846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</a:t>
            </a:r>
            <a:endParaRPr lang="en-US" sz="1000" b="1" i="1" dirty="0"/>
          </a:p>
        </p:txBody>
      </p:sp>
      <p:sp>
        <p:nvSpPr>
          <p:cNvPr id="45" name="Rectangle 44"/>
          <p:cNvSpPr/>
          <p:nvPr/>
        </p:nvSpPr>
        <p:spPr>
          <a:xfrm>
            <a:off x="3411529" y="5185874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352821" y="5134861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</a:t>
            </a:r>
            <a:endParaRPr lang="en-US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155978" y="158779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00080"/>
                </a:solidFill>
              </a:rPr>
              <a:t>24</a:t>
            </a:r>
            <a:endParaRPr lang="en-US" sz="1000" i="1" dirty="0">
              <a:solidFill>
                <a:srgbClr val="80008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292920" y="1772524"/>
            <a:ext cx="0" cy="129006"/>
          </a:xfrm>
          <a:prstGeom prst="line">
            <a:avLst/>
          </a:prstGeom>
          <a:ln>
            <a:solidFill>
              <a:srgbClr val="8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69429" y="2106234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Cycle #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907070" y="2229344"/>
            <a:ext cx="335404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338169" y="3255065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21 %</a:t>
            </a:r>
            <a:endParaRPr lang="en-US" sz="1000" i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51" y="2406979"/>
            <a:ext cx="2212848" cy="4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28" y="3499036"/>
            <a:ext cx="531368" cy="531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57" y="2455686"/>
            <a:ext cx="531368" cy="5313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49" y="579943"/>
            <a:ext cx="531368" cy="5313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82" y="1025003"/>
            <a:ext cx="531368" cy="5313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1" y="1491136"/>
            <a:ext cx="531368" cy="5313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55" y="1491136"/>
            <a:ext cx="531368" cy="5313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59" y="1491136"/>
            <a:ext cx="531368" cy="5313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69" y="1487961"/>
            <a:ext cx="531368" cy="5313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19" y="579943"/>
            <a:ext cx="531368" cy="5313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89" y="579943"/>
            <a:ext cx="531368" cy="5313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8" y="1025003"/>
            <a:ext cx="531368" cy="5313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34" y="1025003"/>
            <a:ext cx="531368" cy="5313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10" y="1025003"/>
            <a:ext cx="531368" cy="5313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754" y="1948519"/>
            <a:ext cx="531368" cy="53136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6" y="1948519"/>
            <a:ext cx="531368" cy="53136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18" y="1948519"/>
            <a:ext cx="531368" cy="53136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74" y="1957269"/>
            <a:ext cx="531368" cy="53136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88" y="1484786"/>
            <a:ext cx="531368" cy="5313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97" y="2410921"/>
            <a:ext cx="531368" cy="53136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7" y="2410921"/>
            <a:ext cx="531368" cy="53136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37" y="2410921"/>
            <a:ext cx="531368" cy="53136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810" y="1021828"/>
            <a:ext cx="531368" cy="53136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79" y="1487961"/>
            <a:ext cx="531368" cy="53136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83" y="1487961"/>
            <a:ext cx="531368" cy="53136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87" y="1487961"/>
            <a:ext cx="531368" cy="53136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7" y="1484786"/>
            <a:ext cx="531368" cy="53136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47" y="570401"/>
            <a:ext cx="531368" cy="53136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017" y="570401"/>
            <a:ext cx="531368" cy="53136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86" y="1021828"/>
            <a:ext cx="531368" cy="53136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562" y="1021828"/>
            <a:ext cx="531368" cy="53136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38" y="1021828"/>
            <a:ext cx="531368" cy="53136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82" y="1949719"/>
            <a:ext cx="531368" cy="53136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64" y="1949719"/>
            <a:ext cx="531368" cy="53136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46" y="1949719"/>
            <a:ext cx="531368" cy="53136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2" y="1949719"/>
            <a:ext cx="531368" cy="53136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16" y="1481611"/>
            <a:ext cx="531368" cy="53136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25" y="2432634"/>
            <a:ext cx="531368" cy="5313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65" y="2432634"/>
            <a:ext cx="531368" cy="53136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57" y="515112"/>
            <a:ext cx="531368" cy="53136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96" y="5349644"/>
            <a:ext cx="531368" cy="53136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72" y="3931451"/>
            <a:ext cx="531368" cy="53136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85" y="4400749"/>
            <a:ext cx="531368" cy="53136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6" y="4400749"/>
            <a:ext cx="531368" cy="53136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215" y="3480601"/>
            <a:ext cx="531368" cy="53136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46" y="3480601"/>
            <a:ext cx="531368" cy="53136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137" y="3931451"/>
            <a:ext cx="531368" cy="53136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302" y="3931451"/>
            <a:ext cx="531368" cy="53136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67" y="3931451"/>
            <a:ext cx="531368" cy="53136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32" y="4867583"/>
            <a:ext cx="531368" cy="53136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32" y="4867583"/>
            <a:ext cx="531368" cy="53136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32" y="4867583"/>
            <a:ext cx="531368" cy="53136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31" y="4867583"/>
            <a:ext cx="531368" cy="53136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45" y="4400749"/>
            <a:ext cx="531368" cy="53136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54" y="5349644"/>
            <a:ext cx="531368" cy="53136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37" y="5349644"/>
            <a:ext cx="531368" cy="53136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54" y="3480601"/>
            <a:ext cx="531368" cy="53136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5" y="4400749"/>
            <a:ext cx="531368" cy="53136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755" y="4400749"/>
            <a:ext cx="531368" cy="53136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562022"/>
            <a:ext cx="531368" cy="53136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17" y="2410921"/>
            <a:ext cx="531368" cy="53136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84" y="3480601"/>
            <a:ext cx="531368" cy="53136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78" y="5349644"/>
            <a:ext cx="531368" cy="53136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32" y="4867583"/>
            <a:ext cx="531368" cy="53136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07" y="3931451"/>
            <a:ext cx="531368" cy="531368"/>
          </a:xfrm>
          <a:prstGeom prst="rect">
            <a:avLst/>
          </a:prstGeom>
        </p:spPr>
      </p:pic>
      <p:sp>
        <p:nvSpPr>
          <p:cNvPr id="133" name="Hexagon 132"/>
          <p:cNvSpPr/>
          <p:nvPr/>
        </p:nvSpPr>
        <p:spPr>
          <a:xfrm>
            <a:off x="5178425" y="582750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32" y="5350679"/>
            <a:ext cx="531368" cy="53136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08" y="3965628"/>
            <a:ext cx="531368" cy="53136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21" y="4429037"/>
            <a:ext cx="531368" cy="53136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62" y="4429037"/>
            <a:ext cx="531368" cy="53136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44" y="3499036"/>
            <a:ext cx="531368" cy="531368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60" y="3499036"/>
            <a:ext cx="531368" cy="531368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338" y="3965628"/>
            <a:ext cx="531368" cy="53136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03" y="3965628"/>
            <a:ext cx="531368" cy="53136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28" y="4894075"/>
            <a:ext cx="531368" cy="53136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08" y="4894075"/>
            <a:ext cx="531368" cy="53136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8" y="4894075"/>
            <a:ext cx="531368" cy="53136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91" y="4429037"/>
            <a:ext cx="531368" cy="53136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1" y="4429037"/>
            <a:ext cx="531368" cy="531368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90" y="5350679"/>
            <a:ext cx="531368" cy="53136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73" y="5350679"/>
            <a:ext cx="531368" cy="53136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90" y="3499036"/>
            <a:ext cx="531368" cy="531368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51" y="4429037"/>
            <a:ext cx="531368" cy="531368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48" y="4894075"/>
            <a:ext cx="531368" cy="53136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676" y="3499036"/>
            <a:ext cx="531368" cy="531368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14" y="5350679"/>
            <a:ext cx="531368" cy="531368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68" y="4894075"/>
            <a:ext cx="531368" cy="53136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43" y="3965628"/>
            <a:ext cx="531368" cy="531368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73" y="3965628"/>
            <a:ext cx="531368" cy="53136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68" y="4894075"/>
            <a:ext cx="531368" cy="531368"/>
          </a:xfrm>
          <a:prstGeom prst="rect">
            <a:avLst/>
          </a:prstGeom>
        </p:spPr>
      </p:pic>
      <p:cxnSp>
        <p:nvCxnSpPr>
          <p:cNvPr id="195" name="Straight Arrow Connector 194"/>
          <p:cNvCxnSpPr/>
          <p:nvPr/>
        </p:nvCxnSpPr>
        <p:spPr>
          <a:xfrm>
            <a:off x="4480560" y="1737360"/>
            <a:ext cx="642646" cy="533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 rot="5400000">
            <a:off x="6374454" y="3220656"/>
            <a:ext cx="457200" cy="533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rot="10800000">
            <a:off x="4491050" y="4721081"/>
            <a:ext cx="642646" cy="533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5781712" y="50767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373403" y="468202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431626" y="3445613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802324" y="3445613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840140" y="3442437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201411" y="345166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Hexagon 206"/>
          <p:cNvSpPr/>
          <p:nvPr/>
        </p:nvSpPr>
        <p:spPr>
          <a:xfrm>
            <a:off x="1578528" y="582750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Hexagon 207"/>
          <p:cNvSpPr/>
          <p:nvPr/>
        </p:nvSpPr>
        <p:spPr>
          <a:xfrm>
            <a:off x="5194477" y="3503961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2174579" y="54369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Hexagon 208"/>
          <p:cNvSpPr/>
          <p:nvPr/>
        </p:nvSpPr>
        <p:spPr>
          <a:xfrm>
            <a:off x="1593494" y="3503961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14" y="1936053"/>
            <a:ext cx="531368" cy="531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81" y="3820028"/>
            <a:ext cx="531368" cy="5313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827" y="1944285"/>
            <a:ext cx="531368" cy="5313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94" y="2389345"/>
            <a:ext cx="531368" cy="5313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425" y="2855478"/>
            <a:ext cx="531368" cy="5313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021" y="2855478"/>
            <a:ext cx="531368" cy="5313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17" y="2855478"/>
            <a:ext cx="531368" cy="5313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07" y="2852303"/>
            <a:ext cx="531368" cy="5313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657" y="1944285"/>
            <a:ext cx="531368" cy="5313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487" y="1944285"/>
            <a:ext cx="531368" cy="5313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818" y="2389345"/>
            <a:ext cx="531368" cy="5313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942" y="2389345"/>
            <a:ext cx="531368" cy="5313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066" y="2389345"/>
            <a:ext cx="531368" cy="5313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222" y="3312861"/>
            <a:ext cx="531368" cy="53136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740" y="3312861"/>
            <a:ext cx="531368" cy="53136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258" y="3312861"/>
            <a:ext cx="531368" cy="53136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802" y="3321611"/>
            <a:ext cx="531368" cy="53136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988" y="2849128"/>
            <a:ext cx="531368" cy="53136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079" y="3775263"/>
            <a:ext cx="531368" cy="53136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909" y="3775263"/>
            <a:ext cx="531368" cy="53136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739" y="3775263"/>
            <a:ext cx="531368" cy="53136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34" y="2386170"/>
            <a:ext cx="531368" cy="53136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03" y="2852303"/>
            <a:ext cx="531368" cy="53136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7" y="2852303"/>
            <a:ext cx="531368" cy="531368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11" y="2852303"/>
            <a:ext cx="531368" cy="531368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21" y="2849128"/>
            <a:ext cx="531368" cy="53136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71" y="1934743"/>
            <a:ext cx="531368" cy="53136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1" y="1934743"/>
            <a:ext cx="531368" cy="53136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0" y="2386170"/>
            <a:ext cx="531368" cy="53136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86" y="2386170"/>
            <a:ext cx="531368" cy="53136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62" y="2386170"/>
            <a:ext cx="531368" cy="53136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06" y="3314061"/>
            <a:ext cx="531368" cy="53136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88" y="3314061"/>
            <a:ext cx="531368" cy="53136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70" y="3314061"/>
            <a:ext cx="531368" cy="531368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26" y="3314061"/>
            <a:ext cx="531368" cy="53136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0" y="2845953"/>
            <a:ext cx="531368" cy="53136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49" y="3796976"/>
            <a:ext cx="531368" cy="53136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89" y="3796976"/>
            <a:ext cx="531368" cy="53136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81" y="1879454"/>
            <a:ext cx="531368" cy="531368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10" y="3811441"/>
            <a:ext cx="531368" cy="53136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86" y="2393248"/>
            <a:ext cx="531368" cy="53136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799" y="2862546"/>
            <a:ext cx="531368" cy="53136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40" y="2862546"/>
            <a:ext cx="531368" cy="53136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29" y="1942398"/>
            <a:ext cx="531368" cy="53136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60" y="1942398"/>
            <a:ext cx="531368" cy="53136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51" y="2393248"/>
            <a:ext cx="531368" cy="53136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16" y="2393248"/>
            <a:ext cx="531368" cy="53136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81" y="2393248"/>
            <a:ext cx="531368" cy="53136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46" y="3329380"/>
            <a:ext cx="531368" cy="53136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646" y="3329380"/>
            <a:ext cx="531368" cy="53136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46" y="3329380"/>
            <a:ext cx="531368" cy="53136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45" y="3329380"/>
            <a:ext cx="531368" cy="53136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59" y="2862546"/>
            <a:ext cx="531368" cy="53136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68" y="3811441"/>
            <a:ext cx="531368" cy="53136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51" y="3811441"/>
            <a:ext cx="531368" cy="53136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68" y="1942398"/>
            <a:ext cx="531368" cy="531368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29" y="2862546"/>
            <a:ext cx="531368" cy="53136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69" y="2862546"/>
            <a:ext cx="531368" cy="53136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9" y="1926364"/>
            <a:ext cx="531368" cy="531368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41" y="3775263"/>
            <a:ext cx="531368" cy="53136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98" y="1942398"/>
            <a:ext cx="531368" cy="531368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92" y="3811441"/>
            <a:ext cx="531368" cy="53136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46" y="3329380"/>
            <a:ext cx="531368" cy="531368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21" y="2393248"/>
            <a:ext cx="531368" cy="531368"/>
          </a:xfrm>
          <a:prstGeom prst="rect">
            <a:avLst/>
          </a:prstGeom>
        </p:spPr>
      </p:pic>
      <p:sp>
        <p:nvSpPr>
          <p:cNvPr id="133" name="Hexagon 132"/>
          <p:cNvSpPr/>
          <p:nvPr/>
        </p:nvSpPr>
        <p:spPr>
          <a:xfrm>
            <a:off x="1120449" y="1947092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18" y="3787696"/>
            <a:ext cx="531368" cy="53136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94" y="2402645"/>
            <a:ext cx="531368" cy="53136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807" y="2866054"/>
            <a:ext cx="531368" cy="53136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948" y="2866054"/>
            <a:ext cx="531368" cy="531368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30" y="1936053"/>
            <a:ext cx="531368" cy="531368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846" y="1936053"/>
            <a:ext cx="531368" cy="531368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424" y="2402645"/>
            <a:ext cx="531368" cy="53136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89" y="2402645"/>
            <a:ext cx="531368" cy="531368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414" y="3331092"/>
            <a:ext cx="531368" cy="531368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94" y="3331092"/>
            <a:ext cx="531368" cy="531368"/>
          </a:xfrm>
          <a:prstGeom prst="rect">
            <a:avLst/>
          </a:prstGeom>
        </p:spPr>
      </p:pic>
      <p:pic>
        <p:nvPicPr>
          <p:cNvPr id="171" name="Picture 1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74" y="3331092"/>
            <a:ext cx="531368" cy="531368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77" y="2866054"/>
            <a:ext cx="531368" cy="531368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67" y="2866054"/>
            <a:ext cx="531368" cy="531368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76" y="3787696"/>
            <a:ext cx="531368" cy="53136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059" y="3787696"/>
            <a:ext cx="531368" cy="53136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676" y="1936053"/>
            <a:ext cx="531368" cy="531368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7" y="2866054"/>
            <a:ext cx="531368" cy="531368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34" y="3331092"/>
            <a:ext cx="531368" cy="53136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762" y="1936053"/>
            <a:ext cx="531368" cy="531368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00" y="3787696"/>
            <a:ext cx="531368" cy="531368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54" y="3331092"/>
            <a:ext cx="531368" cy="531368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929" y="2402645"/>
            <a:ext cx="531368" cy="531368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59" y="2402645"/>
            <a:ext cx="531368" cy="53136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54" y="3331092"/>
            <a:ext cx="531368" cy="531368"/>
          </a:xfrm>
          <a:prstGeom prst="rect">
            <a:avLst/>
          </a:prstGeom>
        </p:spPr>
      </p:pic>
      <p:cxnSp>
        <p:nvCxnSpPr>
          <p:cNvPr id="195" name="Straight Arrow Connector 194"/>
          <p:cNvCxnSpPr/>
          <p:nvPr/>
        </p:nvCxnSpPr>
        <p:spPr>
          <a:xfrm>
            <a:off x="422584" y="3132615"/>
            <a:ext cx="642646" cy="53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723736" y="187201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315427" y="1832544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6878740" y="190741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5249438" y="1907410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0549226" y="1879454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8910497" y="1888685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Hexagon 206"/>
          <p:cNvSpPr/>
          <p:nvPr/>
        </p:nvSpPr>
        <p:spPr>
          <a:xfrm>
            <a:off x="-2479448" y="1947092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Hexagon 207"/>
          <p:cNvSpPr/>
          <p:nvPr/>
        </p:nvSpPr>
        <p:spPr>
          <a:xfrm>
            <a:off x="4641591" y="1965758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TextBox 198"/>
          <p:cNvSpPr txBox="1"/>
          <p:nvPr/>
        </p:nvSpPr>
        <p:spPr>
          <a:xfrm>
            <a:off x="-1883397" y="190803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Hexagon 208"/>
          <p:cNvSpPr/>
          <p:nvPr/>
        </p:nvSpPr>
        <p:spPr>
          <a:xfrm>
            <a:off x="8302580" y="1940978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3970902" y="3132615"/>
            <a:ext cx="642646" cy="53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7648143" y="3132615"/>
            <a:ext cx="642646" cy="53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16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9332"/>
            <a:ext cx="23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XPS vs ICP composition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83760"/>
              </p:ext>
            </p:extLst>
          </p:nvPr>
        </p:nvGraphicFramePr>
        <p:xfrm>
          <a:off x="2560638" y="1874838"/>
          <a:ext cx="4022725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7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8" y="1874838"/>
                        <a:ext cx="4022725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3268980" y="2240280"/>
            <a:ext cx="2743676" cy="2232660"/>
          </a:xfrm>
          <a:prstGeom prst="line">
            <a:avLst/>
          </a:prstGeom>
          <a:ln w="19050">
            <a:solidFill>
              <a:srgbClr val="AFAFA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37050" y="4064321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Open = co-deposited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8114" y="4205208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Closed = spiked</a:t>
            </a:r>
          </a:p>
        </p:txBody>
      </p:sp>
    </p:spTree>
    <p:extLst>
      <p:ext uri="{BB962C8B-B14F-4D97-AF65-F5344CB8AC3E}">
        <p14:creationId xmlns:p14="http://schemas.microsoft.com/office/powerpoint/2010/main" val="281233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81" y="3820028"/>
            <a:ext cx="531368" cy="531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34" y="2386170"/>
            <a:ext cx="531368" cy="531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03" y="2852303"/>
            <a:ext cx="531368" cy="531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7" y="2852303"/>
            <a:ext cx="531368" cy="531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11" y="2852303"/>
            <a:ext cx="531368" cy="531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21" y="2849128"/>
            <a:ext cx="531368" cy="5313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71" y="1934743"/>
            <a:ext cx="531368" cy="5313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1" y="1934743"/>
            <a:ext cx="531368" cy="531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0" y="2386170"/>
            <a:ext cx="531368" cy="5313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86" y="2386170"/>
            <a:ext cx="531368" cy="531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62" y="2386170"/>
            <a:ext cx="531368" cy="5313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06" y="3314061"/>
            <a:ext cx="531368" cy="5313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88" y="3314061"/>
            <a:ext cx="531368" cy="5313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70" y="3314061"/>
            <a:ext cx="531368" cy="5313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26" y="3314061"/>
            <a:ext cx="531368" cy="5313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0" y="2845953"/>
            <a:ext cx="531368" cy="5313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49" y="3796976"/>
            <a:ext cx="531368" cy="5313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89" y="3796976"/>
            <a:ext cx="531368" cy="5313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81" y="1879454"/>
            <a:ext cx="531368" cy="5313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9" y="1926364"/>
            <a:ext cx="531368" cy="5313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41" y="3775263"/>
            <a:ext cx="531368" cy="531368"/>
          </a:xfrm>
          <a:prstGeom prst="rect">
            <a:avLst/>
          </a:prstGeom>
        </p:spPr>
      </p:pic>
      <p:sp>
        <p:nvSpPr>
          <p:cNvPr id="32" name="Hexagon 31"/>
          <p:cNvSpPr/>
          <p:nvPr/>
        </p:nvSpPr>
        <p:spPr>
          <a:xfrm>
            <a:off x="1120449" y="1947092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723736" y="1872019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15427" y="1832544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09" y="4303824"/>
            <a:ext cx="531368" cy="5313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42" y="4748884"/>
            <a:ext cx="531368" cy="53136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11" y="5215017"/>
            <a:ext cx="531368" cy="53136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15" y="5215017"/>
            <a:ext cx="531368" cy="53136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19" y="5215017"/>
            <a:ext cx="531368" cy="5313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29" y="5211842"/>
            <a:ext cx="531368" cy="5313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79" y="4303824"/>
            <a:ext cx="531368" cy="53136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49" y="4303824"/>
            <a:ext cx="531368" cy="5313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18" y="4748884"/>
            <a:ext cx="531368" cy="53136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94" y="4748884"/>
            <a:ext cx="531368" cy="5313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70" y="4748884"/>
            <a:ext cx="531368" cy="5313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014" y="5672400"/>
            <a:ext cx="531368" cy="5313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6" y="5672400"/>
            <a:ext cx="531368" cy="53136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78" y="5672400"/>
            <a:ext cx="531368" cy="53136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34" y="5681150"/>
            <a:ext cx="531368" cy="5313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248" y="5208667"/>
            <a:ext cx="531368" cy="5313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57" y="6134802"/>
            <a:ext cx="531368" cy="5313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27" y="6134802"/>
            <a:ext cx="531368" cy="53136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97" y="6134802"/>
            <a:ext cx="531368" cy="531368"/>
          </a:xfrm>
          <a:prstGeom prst="rect">
            <a:avLst/>
          </a:prstGeom>
        </p:spPr>
      </p:pic>
      <p:sp>
        <p:nvSpPr>
          <p:cNvPr id="54" name="Hexagon 53"/>
          <p:cNvSpPr/>
          <p:nvPr/>
        </p:nvSpPr>
        <p:spPr>
          <a:xfrm>
            <a:off x="3977788" y="4306631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73839" y="426757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916" y="676334"/>
            <a:ext cx="531368" cy="53136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220" y="2527977"/>
            <a:ext cx="531368" cy="53136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96" y="1142926"/>
            <a:ext cx="531368" cy="53136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09" y="1606335"/>
            <a:ext cx="531368" cy="53136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50" y="1606335"/>
            <a:ext cx="531368" cy="53136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32" y="676334"/>
            <a:ext cx="531368" cy="53136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48" y="676334"/>
            <a:ext cx="531368" cy="53136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26" y="1142926"/>
            <a:ext cx="531368" cy="53136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1" y="1142926"/>
            <a:ext cx="531368" cy="53136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6" y="2071373"/>
            <a:ext cx="531368" cy="53136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6" y="2071373"/>
            <a:ext cx="531368" cy="53136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76" y="2071373"/>
            <a:ext cx="531368" cy="5313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9" y="1606335"/>
            <a:ext cx="531368" cy="53136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69" y="1606335"/>
            <a:ext cx="531368" cy="53136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78" y="2527977"/>
            <a:ext cx="531368" cy="53136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1" y="2527977"/>
            <a:ext cx="531368" cy="53136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78" y="676334"/>
            <a:ext cx="531368" cy="53136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39" y="1606335"/>
            <a:ext cx="531368" cy="53136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36" y="2071373"/>
            <a:ext cx="531368" cy="53136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64" y="676334"/>
            <a:ext cx="531368" cy="53136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02" y="2527977"/>
            <a:ext cx="531368" cy="53136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56" y="2071373"/>
            <a:ext cx="531368" cy="53136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31" y="1142926"/>
            <a:ext cx="531368" cy="53136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1" y="1142926"/>
            <a:ext cx="531368" cy="53136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56" y="2071373"/>
            <a:ext cx="531368" cy="531368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7718128" y="619735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79399" y="62896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Hexagon 82"/>
          <p:cNvSpPr/>
          <p:nvPr/>
        </p:nvSpPr>
        <p:spPr>
          <a:xfrm>
            <a:off x="5471482" y="681259"/>
            <a:ext cx="2841469" cy="2362346"/>
          </a:xfrm>
          <a:prstGeom prst="hexagon">
            <a:avLst>
              <a:gd name="adj" fmla="val 29838"/>
              <a:gd name="vf" fmla="val 115470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359" y="-46167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XPS/ICP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6400" y="6433065"/>
            <a:ext cx="17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composition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882095"/>
              </p:ext>
            </p:extLst>
          </p:nvPr>
        </p:nvGraphicFramePr>
        <p:xfrm>
          <a:off x="156824" y="1317308"/>
          <a:ext cx="3913187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Graph" r:id="rId4" imgW="3913920" imgH="2992320" progId="Origin50.Graph">
                  <p:embed/>
                </p:oleObj>
              </mc:Choice>
              <mc:Fallback>
                <p:oleObj name="Graph" r:id="rId4" imgW="391392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824" y="1317308"/>
                        <a:ext cx="3913187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35542" y="3664737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6834" y="3609747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9363" y="3606943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0 %</a:t>
            </a:r>
            <a:endParaRPr lang="en-US" sz="10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9363" y="3317455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97C00"/>
                </a:solidFill>
              </a:rPr>
              <a:t>6 %</a:t>
            </a:r>
            <a:endParaRPr lang="en-US" sz="1000" i="1" dirty="0">
              <a:solidFill>
                <a:srgbClr val="F97C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9363" y="3068472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10 %</a:t>
            </a:r>
            <a:endParaRPr lang="en-US" sz="1000" i="1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9363" y="2801711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101FF"/>
                </a:solidFill>
              </a:rPr>
              <a:t>20 %</a:t>
            </a:r>
            <a:endParaRPr lang="en-US" sz="1000" i="1" dirty="0">
              <a:solidFill>
                <a:srgbClr val="8101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1764" y="2496882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80"/>
                </a:solidFill>
              </a:rPr>
              <a:t>25 %</a:t>
            </a:r>
            <a:endParaRPr lang="en-US" sz="1000" i="1" dirty="0">
              <a:solidFill>
                <a:srgbClr val="00808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839" y="2155437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80"/>
                </a:solidFill>
              </a:rPr>
              <a:t>Co-dep</a:t>
            </a:r>
            <a:endParaRPr lang="en-US" sz="1000" i="1" dirty="0">
              <a:solidFill>
                <a:srgbClr val="00808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839" y="2493329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 spike</a:t>
            </a:r>
            <a:endParaRPr lang="en-US" sz="1000" i="1" dirty="0"/>
          </a:p>
        </p:txBody>
      </p:sp>
      <p:sp>
        <p:nvSpPr>
          <p:cNvPr id="24" name="Rectangle 23"/>
          <p:cNvSpPr/>
          <p:nvPr/>
        </p:nvSpPr>
        <p:spPr>
          <a:xfrm>
            <a:off x="776834" y="2713501"/>
            <a:ext cx="380801" cy="783139"/>
          </a:xfrm>
          <a:prstGeom prst="rect">
            <a:avLst/>
          </a:prstGeom>
          <a:solidFill>
            <a:schemeClr val="bg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83251" y="2722387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101FF"/>
                </a:solidFill>
              </a:rPr>
              <a:t>100 CV</a:t>
            </a:r>
            <a:endParaRPr lang="en-US" sz="1000" i="1" dirty="0">
              <a:solidFill>
                <a:srgbClr val="8101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297" y="302339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10 CV</a:t>
            </a:r>
            <a:endParaRPr lang="en-US" sz="1000" i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768" y="3260986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97C00"/>
                </a:solidFill>
              </a:rPr>
              <a:t>2 CV</a:t>
            </a:r>
            <a:endParaRPr lang="en-US" sz="1000" i="1" dirty="0">
              <a:solidFill>
                <a:srgbClr val="F97C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4922" y="166391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Ni 2p</a:t>
            </a:r>
            <a:endParaRPr lang="en-US" sz="1000" i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327891"/>
              </p:ext>
            </p:extLst>
          </p:nvPr>
        </p:nvGraphicFramePr>
        <p:xfrm>
          <a:off x="3397741" y="1349278"/>
          <a:ext cx="3913187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Graph" r:id="rId6" imgW="3913920" imgH="2992320" progId="Origin50.Graph">
                  <p:embed/>
                </p:oleObj>
              </mc:Choice>
              <mc:Fallback>
                <p:oleObj name="Graph" r:id="rId6" imgW="391392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97741" y="1349278"/>
                        <a:ext cx="3913187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993021" y="1693207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Fe 2p</a:t>
            </a:r>
            <a:endParaRPr lang="en-US" sz="10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17496" y="3613723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97C00"/>
                </a:solidFill>
              </a:rPr>
              <a:t>6 %</a:t>
            </a:r>
            <a:endParaRPr lang="en-US" sz="1000" i="1" dirty="0">
              <a:solidFill>
                <a:srgbClr val="F97C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04998" y="3188029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10 %</a:t>
            </a:r>
            <a:endParaRPr lang="en-US" sz="1000" i="1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04998" y="2921268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101FF"/>
                </a:solidFill>
              </a:rPr>
              <a:t>20 %</a:t>
            </a:r>
            <a:endParaRPr lang="en-US" sz="1000" i="1" dirty="0">
              <a:solidFill>
                <a:srgbClr val="8101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07399" y="2616439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80"/>
                </a:solidFill>
              </a:rPr>
              <a:t>25 %</a:t>
            </a:r>
            <a:endParaRPr lang="en-US" sz="1000" i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283815" y="3886519"/>
            <a:ext cx="798905" cy="695784"/>
          </a:xfrm>
          <a:custGeom>
            <a:avLst/>
            <a:gdLst>
              <a:gd name="connsiteX0" fmla="*/ 236220 w 731520"/>
              <a:gd name="connsiteY0" fmla="*/ 0 h 381000"/>
              <a:gd name="connsiteX1" fmla="*/ 0 w 731520"/>
              <a:gd name="connsiteY1" fmla="*/ 373380 h 381000"/>
              <a:gd name="connsiteX2" fmla="*/ 731520 w 731520"/>
              <a:gd name="connsiteY2" fmla="*/ 381000 h 381000"/>
              <a:gd name="connsiteX3" fmla="*/ 236220 w 731520"/>
              <a:gd name="connsiteY3" fmla="*/ 0 h 381000"/>
              <a:gd name="connsiteX0" fmla="*/ 45720 w 731520"/>
              <a:gd name="connsiteY0" fmla="*/ 0 h 241300"/>
              <a:gd name="connsiteX1" fmla="*/ 0 w 731520"/>
              <a:gd name="connsiteY1" fmla="*/ 233680 h 241300"/>
              <a:gd name="connsiteX2" fmla="*/ 731520 w 731520"/>
              <a:gd name="connsiteY2" fmla="*/ 241300 h 241300"/>
              <a:gd name="connsiteX3" fmla="*/ 45720 w 731520"/>
              <a:gd name="connsiteY3" fmla="*/ 0 h 241300"/>
              <a:gd name="connsiteX0" fmla="*/ 71120 w 756920"/>
              <a:gd name="connsiteY0" fmla="*/ 0 h 241300"/>
              <a:gd name="connsiteX1" fmla="*/ 0 w 756920"/>
              <a:gd name="connsiteY1" fmla="*/ 93980 h 241300"/>
              <a:gd name="connsiteX2" fmla="*/ 756920 w 756920"/>
              <a:gd name="connsiteY2" fmla="*/ 241300 h 241300"/>
              <a:gd name="connsiteX3" fmla="*/ 71120 w 756920"/>
              <a:gd name="connsiteY3" fmla="*/ 0 h 241300"/>
              <a:gd name="connsiteX0" fmla="*/ 71120 w 756920"/>
              <a:gd name="connsiteY0" fmla="*/ 0 h 703335"/>
              <a:gd name="connsiteX1" fmla="*/ 0 w 756920"/>
              <a:gd name="connsiteY1" fmla="*/ 93980 h 703335"/>
              <a:gd name="connsiteX2" fmla="*/ 756920 w 756920"/>
              <a:gd name="connsiteY2" fmla="*/ 241300 h 703335"/>
              <a:gd name="connsiteX3" fmla="*/ 695603 w 756920"/>
              <a:gd name="connsiteY3" fmla="*/ 703262 h 703335"/>
              <a:gd name="connsiteX4" fmla="*/ 71120 w 756920"/>
              <a:gd name="connsiteY4" fmla="*/ 0 h 703335"/>
              <a:gd name="connsiteX0" fmla="*/ 0 w 812800"/>
              <a:gd name="connsiteY0" fmla="*/ 223520 h 609355"/>
              <a:gd name="connsiteX1" fmla="*/ 55880 w 812800"/>
              <a:gd name="connsiteY1" fmla="*/ 0 h 609355"/>
              <a:gd name="connsiteX2" fmla="*/ 812800 w 812800"/>
              <a:gd name="connsiteY2" fmla="*/ 147320 h 609355"/>
              <a:gd name="connsiteX3" fmla="*/ 751483 w 812800"/>
              <a:gd name="connsiteY3" fmla="*/ 609282 h 609355"/>
              <a:gd name="connsiteX4" fmla="*/ 0 w 812800"/>
              <a:gd name="connsiteY4" fmla="*/ 223520 h 609355"/>
              <a:gd name="connsiteX0" fmla="*/ 0 w 812800"/>
              <a:gd name="connsiteY0" fmla="*/ 388620 h 774455"/>
              <a:gd name="connsiteX1" fmla="*/ 144780 w 812800"/>
              <a:gd name="connsiteY1" fmla="*/ 0 h 774455"/>
              <a:gd name="connsiteX2" fmla="*/ 812800 w 812800"/>
              <a:gd name="connsiteY2" fmla="*/ 312420 h 774455"/>
              <a:gd name="connsiteX3" fmla="*/ 751483 w 812800"/>
              <a:gd name="connsiteY3" fmla="*/ 774382 h 774455"/>
              <a:gd name="connsiteX4" fmla="*/ 0 w 812800"/>
              <a:gd name="connsiteY4" fmla="*/ 388620 h 774455"/>
              <a:gd name="connsiteX0" fmla="*/ 0 w 685800"/>
              <a:gd name="connsiteY0" fmla="*/ 147320 h 774455"/>
              <a:gd name="connsiteX1" fmla="*/ 17780 w 685800"/>
              <a:gd name="connsiteY1" fmla="*/ 0 h 774455"/>
              <a:gd name="connsiteX2" fmla="*/ 685800 w 685800"/>
              <a:gd name="connsiteY2" fmla="*/ 312420 h 774455"/>
              <a:gd name="connsiteX3" fmla="*/ 624483 w 685800"/>
              <a:gd name="connsiteY3" fmla="*/ 774382 h 774455"/>
              <a:gd name="connsiteX4" fmla="*/ 0 w 685800"/>
              <a:gd name="connsiteY4" fmla="*/ 147320 h 774455"/>
              <a:gd name="connsiteX0" fmla="*/ 0 w 685800"/>
              <a:gd name="connsiteY0" fmla="*/ 147320 h 964934"/>
              <a:gd name="connsiteX1" fmla="*/ 17780 w 685800"/>
              <a:gd name="connsiteY1" fmla="*/ 0 h 964934"/>
              <a:gd name="connsiteX2" fmla="*/ 685800 w 685800"/>
              <a:gd name="connsiteY2" fmla="*/ 312420 h 964934"/>
              <a:gd name="connsiteX3" fmla="*/ 599083 w 685800"/>
              <a:gd name="connsiteY3" fmla="*/ 964882 h 964934"/>
              <a:gd name="connsiteX4" fmla="*/ 0 w 685800"/>
              <a:gd name="connsiteY4" fmla="*/ 147320 h 964934"/>
              <a:gd name="connsiteX0" fmla="*/ 0 w 762000"/>
              <a:gd name="connsiteY0" fmla="*/ 147320 h 964934"/>
              <a:gd name="connsiteX1" fmla="*/ 17780 w 762000"/>
              <a:gd name="connsiteY1" fmla="*/ 0 h 964934"/>
              <a:gd name="connsiteX2" fmla="*/ 762000 w 762000"/>
              <a:gd name="connsiteY2" fmla="*/ 312420 h 964934"/>
              <a:gd name="connsiteX3" fmla="*/ 599083 w 762000"/>
              <a:gd name="connsiteY3" fmla="*/ 964882 h 964934"/>
              <a:gd name="connsiteX4" fmla="*/ 0 w 762000"/>
              <a:gd name="connsiteY4" fmla="*/ 147320 h 964934"/>
              <a:gd name="connsiteX0" fmla="*/ 0 w 796466"/>
              <a:gd name="connsiteY0" fmla="*/ 147320 h 997382"/>
              <a:gd name="connsiteX1" fmla="*/ 17780 w 796466"/>
              <a:gd name="connsiteY1" fmla="*/ 0 h 997382"/>
              <a:gd name="connsiteX2" fmla="*/ 762000 w 796466"/>
              <a:gd name="connsiteY2" fmla="*/ 312420 h 997382"/>
              <a:gd name="connsiteX3" fmla="*/ 687983 w 796466"/>
              <a:gd name="connsiteY3" fmla="*/ 672781 h 997382"/>
              <a:gd name="connsiteX4" fmla="*/ 599083 w 796466"/>
              <a:gd name="connsiteY4" fmla="*/ 964882 h 997382"/>
              <a:gd name="connsiteX5" fmla="*/ 0 w 796466"/>
              <a:gd name="connsiteY5" fmla="*/ 147320 h 997382"/>
              <a:gd name="connsiteX0" fmla="*/ 0 w 796466"/>
              <a:gd name="connsiteY0" fmla="*/ 147320 h 703644"/>
              <a:gd name="connsiteX1" fmla="*/ 17780 w 796466"/>
              <a:gd name="connsiteY1" fmla="*/ 0 h 703644"/>
              <a:gd name="connsiteX2" fmla="*/ 762000 w 796466"/>
              <a:gd name="connsiteY2" fmla="*/ 312420 h 703644"/>
              <a:gd name="connsiteX3" fmla="*/ 687983 w 796466"/>
              <a:gd name="connsiteY3" fmla="*/ 672781 h 703644"/>
              <a:gd name="connsiteX4" fmla="*/ 668933 w 796466"/>
              <a:gd name="connsiteY4" fmla="*/ 444182 h 703644"/>
              <a:gd name="connsiteX5" fmla="*/ 0 w 796466"/>
              <a:gd name="connsiteY5" fmla="*/ 147320 h 703644"/>
              <a:gd name="connsiteX0" fmla="*/ 0 w 798905"/>
              <a:gd name="connsiteY0" fmla="*/ 147320 h 695784"/>
              <a:gd name="connsiteX1" fmla="*/ 17780 w 798905"/>
              <a:gd name="connsiteY1" fmla="*/ 0 h 695784"/>
              <a:gd name="connsiteX2" fmla="*/ 762000 w 798905"/>
              <a:gd name="connsiteY2" fmla="*/ 312420 h 695784"/>
              <a:gd name="connsiteX3" fmla="*/ 687983 w 798905"/>
              <a:gd name="connsiteY3" fmla="*/ 672781 h 695784"/>
              <a:gd name="connsiteX4" fmla="*/ 770533 w 798905"/>
              <a:gd name="connsiteY4" fmla="*/ 342582 h 695784"/>
              <a:gd name="connsiteX5" fmla="*/ 0 w 798905"/>
              <a:gd name="connsiteY5" fmla="*/ 147320 h 69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905" h="695784">
                <a:moveTo>
                  <a:pt x="0" y="147320"/>
                </a:moveTo>
                <a:lnTo>
                  <a:pt x="17780" y="0"/>
                </a:lnTo>
                <a:lnTo>
                  <a:pt x="762000" y="312420"/>
                </a:lnTo>
                <a:cubicBezTo>
                  <a:pt x="862059" y="471117"/>
                  <a:pt x="715136" y="564037"/>
                  <a:pt x="687983" y="672781"/>
                </a:cubicBezTo>
                <a:cubicBezTo>
                  <a:pt x="660830" y="781525"/>
                  <a:pt x="873555" y="476725"/>
                  <a:pt x="770533" y="342582"/>
                </a:cubicBezTo>
                <a:lnTo>
                  <a:pt x="0" y="147320"/>
                </a:lnTo>
                <a:close/>
              </a:path>
            </a:pathLst>
          </a:custGeom>
          <a:solidFill>
            <a:srgbClr val="00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962398" y="2816225"/>
            <a:ext cx="4038600" cy="1104900"/>
          </a:xfrm>
          <a:custGeom>
            <a:avLst/>
            <a:gdLst>
              <a:gd name="connsiteX0" fmla="*/ 0 w 4267200"/>
              <a:gd name="connsiteY0" fmla="*/ 368300 h 1473200"/>
              <a:gd name="connsiteX1" fmla="*/ 431800 w 4267200"/>
              <a:gd name="connsiteY1" fmla="*/ 0 h 1473200"/>
              <a:gd name="connsiteX2" fmla="*/ 4267200 w 4267200"/>
              <a:gd name="connsiteY2" fmla="*/ 1473200 h 1473200"/>
              <a:gd name="connsiteX3" fmla="*/ 3556000 w 4267200"/>
              <a:gd name="connsiteY3" fmla="*/ 1460500 h 1473200"/>
              <a:gd name="connsiteX4" fmla="*/ 0 w 4267200"/>
              <a:gd name="connsiteY4" fmla="*/ 368300 h 1473200"/>
              <a:gd name="connsiteX0" fmla="*/ 0 w 4572000"/>
              <a:gd name="connsiteY0" fmla="*/ 368300 h 1460500"/>
              <a:gd name="connsiteX1" fmla="*/ 431800 w 4572000"/>
              <a:gd name="connsiteY1" fmla="*/ 0 h 1460500"/>
              <a:gd name="connsiteX2" fmla="*/ 4572000 w 4572000"/>
              <a:gd name="connsiteY2" fmla="*/ 1079500 h 1460500"/>
              <a:gd name="connsiteX3" fmla="*/ 3556000 w 4572000"/>
              <a:gd name="connsiteY3" fmla="*/ 1460500 h 1460500"/>
              <a:gd name="connsiteX4" fmla="*/ 0 w 4572000"/>
              <a:gd name="connsiteY4" fmla="*/ 368300 h 1460500"/>
              <a:gd name="connsiteX0" fmla="*/ 0 w 4572000"/>
              <a:gd name="connsiteY0" fmla="*/ 368300 h 1117600"/>
              <a:gd name="connsiteX1" fmla="*/ 431800 w 4572000"/>
              <a:gd name="connsiteY1" fmla="*/ 0 h 1117600"/>
              <a:gd name="connsiteX2" fmla="*/ 4572000 w 4572000"/>
              <a:gd name="connsiteY2" fmla="*/ 1079500 h 1117600"/>
              <a:gd name="connsiteX3" fmla="*/ 3644900 w 4572000"/>
              <a:gd name="connsiteY3" fmla="*/ 1117600 h 1117600"/>
              <a:gd name="connsiteX4" fmla="*/ 0 w 4572000"/>
              <a:gd name="connsiteY4" fmla="*/ 368300 h 1117600"/>
              <a:gd name="connsiteX0" fmla="*/ 0 w 4572000"/>
              <a:gd name="connsiteY0" fmla="*/ 368300 h 1092200"/>
              <a:gd name="connsiteX1" fmla="*/ 431800 w 4572000"/>
              <a:gd name="connsiteY1" fmla="*/ 0 h 1092200"/>
              <a:gd name="connsiteX2" fmla="*/ 4572000 w 4572000"/>
              <a:gd name="connsiteY2" fmla="*/ 1079500 h 1092200"/>
              <a:gd name="connsiteX3" fmla="*/ 3594100 w 4572000"/>
              <a:gd name="connsiteY3" fmla="*/ 1092200 h 1092200"/>
              <a:gd name="connsiteX4" fmla="*/ 0 w 4572000"/>
              <a:gd name="connsiteY4" fmla="*/ 368300 h 1092200"/>
              <a:gd name="connsiteX0" fmla="*/ 0 w 4318000"/>
              <a:gd name="connsiteY0" fmla="*/ 368300 h 1104900"/>
              <a:gd name="connsiteX1" fmla="*/ 431800 w 4318000"/>
              <a:gd name="connsiteY1" fmla="*/ 0 h 1104900"/>
              <a:gd name="connsiteX2" fmla="*/ 4318000 w 4318000"/>
              <a:gd name="connsiteY2" fmla="*/ 1104900 h 1104900"/>
              <a:gd name="connsiteX3" fmla="*/ 3594100 w 4318000"/>
              <a:gd name="connsiteY3" fmla="*/ 1092200 h 1104900"/>
              <a:gd name="connsiteX4" fmla="*/ 0 w 4318000"/>
              <a:gd name="connsiteY4" fmla="*/ 368300 h 1104900"/>
              <a:gd name="connsiteX0" fmla="*/ 0 w 4076700"/>
              <a:gd name="connsiteY0" fmla="*/ 203200 h 1104900"/>
              <a:gd name="connsiteX1" fmla="*/ 190500 w 4076700"/>
              <a:gd name="connsiteY1" fmla="*/ 0 h 1104900"/>
              <a:gd name="connsiteX2" fmla="*/ 4076700 w 4076700"/>
              <a:gd name="connsiteY2" fmla="*/ 1104900 h 1104900"/>
              <a:gd name="connsiteX3" fmla="*/ 3352800 w 4076700"/>
              <a:gd name="connsiteY3" fmla="*/ 1092200 h 1104900"/>
              <a:gd name="connsiteX4" fmla="*/ 0 w 4076700"/>
              <a:gd name="connsiteY4" fmla="*/ 203200 h 1104900"/>
              <a:gd name="connsiteX0" fmla="*/ 0 w 4038600"/>
              <a:gd name="connsiteY0" fmla="*/ 139700 h 1104900"/>
              <a:gd name="connsiteX1" fmla="*/ 152400 w 4038600"/>
              <a:gd name="connsiteY1" fmla="*/ 0 h 1104900"/>
              <a:gd name="connsiteX2" fmla="*/ 4038600 w 4038600"/>
              <a:gd name="connsiteY2" fmla="*/ 1104900 h 1104900"/>
              <a:gd name="connsiteX3" fmla="*/ 3314700 w 4038600"/>
              <a:gd name="connsiteY3" fmla="*/ 1092200 h 1104900"/>
              <a:gd name="connsiteX4" fmla="*/ 0 w 4038600"/>
              <a:gd name="connsiteY4" fmla="*/ 139700 h 1104900"/>
              <a:gd name="connsiteX0" fmla="*/ 0 w 4038600"/>
              <a:gd name="connsiteY0" fmla="*/ 139700 h 1104900"/>
              <a:gd name="connsiteX1" fmla="*/ 152400 w 4038600"/>
              <a:gd name="connsiteY1" fmla="*/ 0 h 1104900"/>
              <a:gd name="connsiteX2" fmla="*/ 4038600 w 4038600"/>
              <a:gd name="connsiteY2" fmla="*/ 1104900 h 1104900"/>
              <a:gd name="connsiteX3" fmla="*/ 3314700 w 4038600"/>
              <a:gd name="connsiteY3" fmla="*/ 1092200 h 1104900"/>
              <a:gd name="connsiteX4" fmla="*/ 3759200 w 4038600"/>
              <a:gd name="connsiteY4" fmla="*/ 1069975 h 1104900"/>
              <a:gd name="connsiteX5" fmla="*/ 0 w 4038600"/>
              <a:gd name="connsiteY5" fmla="*/ 1397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38600" h="1104900">
                <a:moveTo>
                  <a:pt x="0" y="139700"/>
                </a:moveTo>
                <a:lnTo>
                  <a:pt x="152400" y="0"/>
                </a:lnTo>
                <a:lnTo>
                  <a:pt x="4038600" y="1104900"/>
                </a:lnTo>
                <a:lnTo>
                  <a:pt x="3314700" y="1092200"/>
                </a:lnTo>
                <a:cubicBezTo>
                  <a:pt x="3272367" y="1089025"/>
                  <a:pt x="3801533" y="1073150"/>
                  <a:pt x="3759200" y="1069975"/>
                </a:cubicBezTo>
                <a:lnTo>
                  <a:pt x="0" y="139700"/>
                </a:lnTo>
                <a:close/>
              </a:path>
            </a:pathLst>
          </a:custGeom>
          <a:solidFill>
            <a:srgbClr val="80008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65107" y="3236911"/>
            <a:ext cx="3563937" cy="715963"/>
          </a:xfrm>
          <a:custGeom>
            <a:avLst/>
            <a:gdLst>
              <a:gd name="connsiteX0" fmla="*/ 0 w 2938462"/>
              <a:gd name="connsiteY0" fmla="*/ 623888 h 1204913"/>
              <a:gd name="connsiteX1" fmla="*/ 2314575 w 2938462"/>
              <a:gd name="connsiteY1" fmla="*/ 1176338 h 1204913"/>
              <a:gd name="connsiteX2" fmla="*/ 2938462 w 2938462"/>
              <a:gd name="connsiteY2" fmla="*/ 1204913 h 1204913"/>
              <a:gd name="connsiteX3" fmla="*/ 2890837 w 2938462"/>
              <a:gd name="connsiteY3" fmla="*/ 1185863 h 1204913"/>
              <a:gd name="connsiteX4" fmla="*/ 366712 w 2938462"/>
              <a:gd name="connsiteY4" fmla="*/ 0 h 1204913"/>
              <a:gd name="connsiteX5" fmla="*/ 0 w 2938462"/>
              <a:gd name="connsiteY5" fmla="*/ 623888 h 1204913"/>
              <a:gd name="connsiteX0" fmla="*/ 0 w 3640137"/>
              <a:gd name="connsiteY0" fmla="*/ 623888 h 1204913"/>
              <a:gd name="connsiteX1" fmla="*/ 2314575 w 3640137"/>
              <a:gd name="connsiteY1" fmla="*/ 1176338 h 1204913"/>
              <a:gd name="connsiteX2" fmla="*/ 2938462 w 3640137"/>
              <a:gd name="connsiteY2" fmla="*/ 1204913 h 1204913"/>
              <a:gd name="connsiteX3" fmla="*/ 3640137 w 3640137"/>
              <a:gd name="connsiteY3" fmla="*/ 868363 h 1204913"/>
              <a:gd name="connsiteX4" fmla="*/ 366712 w 3640137"/>
              <a:gd name="connsiteY4" fmla="*/ 0 h 1204913"/>
              <a:gd name="connsiteX5" fmla="*/ 0 w 3640137"/>
              <a:gd name="connsiteY5" fmla="*/ 623888 h 1204913"/>
              <a:gd name="connsiteX0" fmla="*/ 0 w 3640137"/>
              <a:gd name="connsiteY0" fmla="*/ 623888 h 1176338"/>
              <a:gd name="connsiteX1" fmla="*/ 2314575 w 3640137"/>
              <a:gd name="connsiteY1" fmla="*/ 1176338 h 1176338"/>
              <a:gd name="connsiteX2" fmla="*/ 3497262 w 3640137"/>
              <a:gd name="connsiteY2" fmla="*/ 938213 h 1176338"/>
              <a:gd name="connsiteX3" fmla="*/ 3640137 w 3640137"/>
              <a:gd name="connsiteY3" fmla="*/ 868363 h 1176338"/>
              <a:gd name="connsiteX4" fmla="*/ 366712 w 3640137"/>
              <a:gd name="connsiteY4" fmla="*/ 0 h 1176338"/>
              <a:gd name="connsiteX5" fmla="*/ 0 w 3640137"/>
              <a:gd name="connsiteY5" fmla="*/ 623888 h 1176338"/>
              <a:gd name="connsiteX0" fmla="*/ 0 w 3640137"/>
              <a:gd name="connsiteY0" fmla="*/ 623888 h 938213"/>
              <a:gd name="connsiteX1" fmla="*/ 2886075 w 3640137"/>
              <a:gd name="connsiteY1" fmla="*/ 896938 h 938213"/>
              <a:gd name="connsiteX2" fmla="*/ 3497262 w 3640137"/>
              <a:gd name="connsiteY2" fmla="*/ 938213 h 938213"/>
              <a:gd name="connsiteX3" fmla="*/ 3640137 w 3640137"/>
              <a:gd name="connsiteY3" fmla="*/ 868363 h 938213"/>
              <a:gd name="connsiteX4" fmla="*/ 366712 w 3640137"/>
              <a:gd name="connsiteY4" fmla="*/ 0 h 938213"/>
              <a:gd name="connsiteX5" fmla="*/ 0 w 3640137"/>
              <a:gd name="connsiteY5" fmla="*/ 623888 h 938213"/>
              <a:gd name="connsiteX0" fmla="*/ 0 w 3640137"/>
              <a:gd name="connsiteY0" fmla="*/ 407988 h 722313"/>
              <a:gd name="connsiteX1" fmla="*/ 2886075 w 3640137"/>
              <a:gd name="connsiteY1" fmla="*/ 681038 h 722313"/>
              <a:gd name="connsiteX2" fmla="*/ 3497262 w 3640137"/>
              <a:gd name="connsiteY2" fmla="*/ 722313 h 722313"/>
              <a:gd name="connsiteX3" fmla="*/ 3640137 w 3640137"/>
              <a:gd name="connsiteY3" fmla="*/ 652463 h 722313"/>
              <a:gd name="connsiteX4" fmla="*/ 201612 w 3640137"/>
              <a:gd name="connsiteY4" fmla="*/ 0 h 722313"/>
              <a:gd name="connsiteX5" fmla="*/ 0 w 3640137"/>
              <a:gd name="connsiteY5" fmla="*/ 407988 h 722313"/>
              <a:gd name="connsiteX0" fmla="*/ 0 w 3640137"/>
              <a:gd name="connsiteY0" fmla="*/ 407988 h 722313"/>
              <a:gd name="connsiteX1" fmla="*/ 2886075 w 3640137"/>
              <a:gd name="connsiteY1" fmla="*/ 579438 h 722313"/>
              <a:gd name="connsiteX2" fmla="*/ 3497262 w 3640137"/>
              <a:gd name="connsiteY2" fmla="*/ 722313 h 722313"/>
              <a:gd name="connsiteX3" fmla="*/ 3640137 w 3640137"/>
              <a:gd name="connsiteY3" fmla="*/ 652463 h 722313"/>
              <a:gd name="connsiteX4" fmla="*/ 201612 w 3640137"/>
              <a:gd name="connsiteY4" fmla="*/ 0 h 722313"/>
              <a:gd name="connsiteX5" fmla="*/ 0 w 3640137"/>
              <a:gd name="connsiteY5" fmla="*/ 407988 h 722313"/>
              <a:gd name="connsiteX0" fmla="*/ 0 w 3640137"/>
              <a:gd name="connsiteY0" fmla="*/ 407988 h 722319"/>
              <a:gd name="connsiteX1" fmla="*/ 2886075 w 3640137"/>
              <a:gd name="connsiteY1" fmla="*/ 579438 h 722319"/>
              <a:gd name="connsiteX2" fmla="*/ 3497262 w 3640137"/>
              <a:gd name="connsiteY2" fmla="*/ 722313 h 722319"/>
              <a:gd name="connsiteX3" fmla="*/ 3465791 w 3640137"/>
              <a:gd name="connsiteY3" fmla="*/ 598489 h 722319"/>
              <a:gd name="connsiteX4" fmla="*/ 3640137 w 3640137"/>
              <a:gd name="connsiteY4" fmla="*/ 652463 h 722319"/>
              <a:gd name="connsiteX5" fmla="*/ 201612 w 3640137"/>
              <a:gd name="connsiteY5" fmla="*/ 0 h 722319"/>
              <a:gd name="connsiteX6" fmla="*/ 0 w 3640137"/>
              <a:gd name="connsiteY6" fmla="*/ 407988 h 722319"/>
              <a:gd name="connsiteX0" fmla="*/ 0 w 3640137"/>
              <a:gd name="connsiteY0" fmla="*/ 407988 h 652463"/>
              <a:gd name="connsiteX1" fmla="*/ 2886075 w 3640137"/>
              <a:gd name="connsiteY1" fmla="*/ 579438 h 652463"/>
              <a:gd name="connsiteX2" fmla="*/ 3408362 w 3640137"/>
              <a:gd name="connsiteY2" fmla="*/ 582613 h 652463"/>
              <a:gd name="connsiteX3" fmla="*/ 3465791 w 3640137"/>
              <a:gd name="connsiteY3" fmla="*/ 598489 h 652463"/>
              <a:gd name="connsiteX4" fmla="*/ 3640137 w 3640137"/>
              <a:gd name="connsiteY4" fmla="*/ 652463 h 652463"/>
              <a:gd name="connsiteX5" fmla="*/ 201612 w 3640137"/>
              <a:gd name="connsiteY5" fmla="*/ 0 h 652463"/>
              <a:gd name="connsiteX6" fmla="*/ 0 w 3640137"/>
              <a:gd name="connsiteY6" fmla="*/ 407988 h 652463"/>
              <a:gd name="connsiteX0" fmla="*/ 0 w 3640137"/>
              <a:gd name="connsiteY0" fmla="*/ 407988 h 652463"/>
              <a:gd name="connsiteX1" fmla="*/ 2886075 w 3640137"/>
              <a:gd name="connsiteY1" fmla="*/ 579438 h 652463"/>
              <a:gd name="connsiteX2" fmla="*/ 3446462 w 3640137"/>
              <a:gd name="connsiteY2" fmla="*/ 633413 h 652463"/>
              <a:gd name="connsiteX3" fmla="*/ 3465791 w 3640137"/>
              <a:gd name="connsiteY3" fmla="*/ 598489 h 652463"/>
              <a:gd name="connsiteX4" fmla="*/ 3640137 w 3640137"/>
              <a:gd name="connsiteY4" fmla="*/ 652463 h 652463"/>
              <a:gd name="connsiteX5" fmla="*/ 201612 w 3640137"/>
              <a:gd name="connsiteY5" fmla="*/ 0 h 652463"/>
              <a:gd name="connsiteX6" fmla="*/ 0 w 3640137"/>
              <a:gd name="connsiteY6" fmla="*/ 407988 h 652463"/>
              <a:gd name="connsiteX0" fmla="*/ 0 w 3640137"/>
              <a:gd name="connsiteY0" fmla="*/ 471488 h 715963"/>
              <a:gd name="connsiteX1" fmla="*/ 2886075 w 3640137"/>
              <a:gd name="connsiteY1" fmla="*/ 642938 h 715963"/>
              <a:gd name="connsiteX2" fmla="*/ 3446462 w 3640137"/>
              <a:gd name="connsiteY2" fmla="*/ 696913 h 715963"/>
              <a:gd name="connsiteX3" fmla="*/ 3465791 w 3640137"/>
              <a:gd name="connsiteY3" fmla="*/ 661989 h 715963"/>
              <a:gd name="connsiteX4" fmla="*/ 3640137 w 3640137"/>
              <a:gd name="connsiteY4" fmla="*/ 715963 h 715963"/>
              <a:gd name="connsiteX5" fmla="*/ 227012 w 3640137"/>
              <a:gd name="connsiteY5" fmla="*/ 0 h 715963"/>
              <a:gd name="connsiteX6" fmla="*/ 0 w 3640137"/>
              <a:gd name="connsiteY6" fmla="*/ 471488 h 715963"/>
              <a:gd name="connsiteX0" fmla="*/ 0 w 3563937"/>
              <a:gd name="connsiteY0" fmla="*/ 242888 h 715963"/>
              <a:gd name="connsiteX1" fmla="*/ 2809875 w 3563937"/>
              <a:gd name="connsiteY1" fmla="*/ 642938 h 715963"/>
              <a:gd name="connsiteX2" fmla="*/ 3370262 w 3563937"/>
              <a:gd name="connsiteY2" fmla="*/ 696913 h 715963"/>
              <a:gd name="connsiteX3" fmla="*/ 3389591 w 3563937"/>
              <a:gd name="connsiteY3" fmla="*/ 661989 h 715963"/>
              <a:gd name="connsiteX4" fmla="*/ 3563937 w 3563937"/>
              <a:gd name="connsiteY4" fmla="*/ 715963 h 715963"/>
              <a:gd name="connsiteX5" fmla="*/ 150812 w 3563937"/>
              <a:gd name="connsiteY5" fmla="*/ 0 h 715963"/>
              <a:gd name="connsiteX6" fmla="*/ 0 w 3563937"/>
              <a:gd name="connsiteY6" fmla="*/ 242888 h 715963"/>
              <a:gd name="connsiteX0" fmla="*/ 0 w 3563937"/>
              <a:gd name="connsiteY0" fmla="*/ 242888 h 715963"/>
              <a:gd name="connsiteX1" fmla="*/ 2987675 w 3563937"/>
              <a:gd name="connsiteY1" fmla="*/ 617538 h 715963"/>
              <a:gd name="connsiteX2" fmla="*/ 3370262 w 3563937"/>
              <a:gd name="connsiteY2" fmla="*/ 696913 h 715963"/>
              <a:gd name="connsiteX3" fmla="*/ 3389591 w 3563937"/>
              <a:gd name="connsiteY3" fmla="*/ 661989 h 715963"/>
              <a:gd name="connsiteX4" fmla="*/ 3563937 w 3563937"/>
              <a:gd name="connsiteY4" fmla="*/ 715963 h 715963"/>
              <a:gd name="connsiteX5" fmla="*/ 150812 w 3563937"/>
              <a:gd name="connsiteY5" fmla="*/ 0 h 715963"/>
              <a:gd name="connsiteX6" fmla="*/ 0 w 3563937"/>
              <a:gd name="connsiteY6" fmla="*/ 242888 h 71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937" h="715963">
                <a:moveTo>
                  <a:pt x="0" y="242888"/>
                </a:moveTo>
                <a:lnTo>
                  <a:pt x="2987675" y="617538"/>
                </a:lnTo>
                <a:lnTo>
                  <a:pt x="3370262" y="696913"/>
                </a:lnTo>
                <a:cubicBezTo>
                  <a:pt x="3385172" y="697972"/>
                  <a:pt x="3374681" y="660930"/>
                  <a:pt x="3389591" y="661989"/>
                </a:cubicBezTo>
                <a:lnTo>
                  <a:pt x="3563937" y="715963"/>
                </a:lnTo>
                <a:lnTo>
                  <a:pt x="150812" y="0"/>
                </a:lnTo>
                <a:lnTo>
                  <a:pt x="0" y="242888"/>
                </a:lnTo>
                <a:close/>
              </a:path>
            </a:pathLst>
          </a:custGeom>
          <a:solidFill>
            <a:srgbClr val="FF66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33271"/>
              </p:ext>
            </p:extLst>
          </p:nvPr>
        </p:nvGraphicFramePr>
        <p:xfrm>
          <a:off x="-188915" y="738188"/>
          <a:ext cx="9496426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Graph" r:id="rId4" imgW="5486400" imgH="3291840" progId="Origin50.Graph">
                  <p:embed/>
                </p:oleObj>
              </mc:Choice>
              <mc:Fallback>
                <p:oleObj name="Graph" r:id="rId4" imgW="5486400" imgH="3291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88915" y="738188"/>
                        <a:ext cx="9496426" cy="569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760978" y="3843338"/>
            <a:ext cx="5770972" cy="135615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51" y="3863559"/>
            <a:ext cx="1720381" cy="128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50" y="3868225"/>
            <a:ext cx="1474611" cy="1275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99" y="3843338"/>
            <a:ext cx="1546164" cy="132528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2969615" y="5163061"/>
            <a:ext cx="108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Fe-free</a:t>
            </a:r>
            <a:endParaRPr lang="en-US" sz="2400" b="1" i="1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58423" y="5154114"/>
            <a:ext cx="173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edge/defect</a:t>
            </a:r>
            <a:endParaRPr lang="en-US" sz="2400" b="1" i="1" dirty="0">
              <a:solidFill>
                <a:srgbClr val="FF66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267246" y="5187447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80"/>
                </a:solidFill>
              </a:rPr>
              <a:t>bulk</a:t>
            </a:r>
            <a:endParaRPr lang="en-US" sz="2400" b="1" i="1" dirty="0">
              <a:solidFill>
                <a:srgbClr val="80008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095121" y="1529032"/>
            <a:ext cx="275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added to electrolyte</a:t>
            </a:r>
            <a:endParaRPr lang="en-US" sz="2400" i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38578" y="2316596"/>
            <a:ext cx="206553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287157" y="4513696"/>
            <a:ext cx="50799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24716" y="4513696"/>
            <a:ext cx="50799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1765" y="3058316"/>
            <a:ext cx="275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NiO</a:t>
            </a:r>
            <a:r>
              <a:rPr lang="en-US" sz="2400" i="1" baseline="-25000" dirty="0" err="1" smtClean="0"/>
              <a:t>x</a:t>
            </a:r>
            <a:r>
              <a:rPr lang="en-US" sz="2400" dirty="0" err="1" smtClean="0"/>
              <a:t>H</a:t>
            </a:r>
            <a:r>
              <a:rPr lang="en-US" sz="2400" i="1" baseline="-25000" dirty="0" err="1" smtClean="0"/>
              <a:t>y</a:t>
            </a:r>
            <a:endParaRPr lang="en-US" sz="2400" i="1" baseline="-250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504112" y="2696346"/>
            <a:ext cx="0" cy="4191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5359" y="-46167"/>
            <a:ext cx="249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Ni-Fe conductivity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532170"/>
              </p:ext>
            </p:extLst>
          </p:nvPr>
        </p:nvGraphicFramePr>
        <p:xfrm>
          <a:off x="2617788" y="1931988"/>
          <a:ext cx="3906837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Graph" r:id="rId3" imgW="3906720" imgH="2992320" progId="Origin50.Graph">
                  <p:embed/>
                </p:oleObj>
              </mc:Choice>
              <mc:Fallback>
                <p:oleObj name="Graph" r:id="rId3" imgW="390672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7788" y="1931988"/>
                        <a:ext cx="3906837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0977" y="3089226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/>
              <a:t>1 </a:t>
            </a:r>
            <a:r>
              <a:rPr lang="en-US" sz="800" dirty="0" err="1"/>
              <a:t>mM</a:t>
            </a:r>
            <a:endParaRPr lang="en-US" sz="800" dirty="0"/>
          </a:p>
          <a:p>
            <a:pPr algn="ctr"/>
            <a:r>
              <a:rPr lang="en-US" sz="800" dirty="0"/>
              <a:t>Fe(NO</a:t>
            </a:r>
            <a:r>
              <a:rPr lang="en-US" sz="800" baseline="-25000" dirty="0"/>
              <a:t>3</a:t>
            </a:r>
            <a:r>
              <a:rPr lang="en-US" sz="800" dirty="0"/>
              <a:t>)</a:t>
            </a:r>
            <a:r>
              <a:rPr lang="en-US" sz="800" baseline="-25000" dirty="0"/>
              <a:t>3</a:t>
            </a:r>
            <a:endParaRPr lang="en-US" sz="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237180" y="3402382"/>
            <a:ext cx="70007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34604" y="2529679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00"/>
                </a:solidFill>
              </a:rPr>
              <a:t>(2)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664862" y="2667395"/>
            <a:ext cx="242889" cy="0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83100" y="2600127"/>
            <a:ext cx="932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12918" y="2474636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Pre- 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4629" y="2433476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</a:rPr>
              <a:t>(1)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85026" y="2564364"/>
            <a:ext cx="91595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97486" y="2728276"/>
            <a:ext cx="410463" cy="0"/>
          </a:xfrm>
          <a:prstGeom prst="line">
            <a:avLst/>
          </a:prstGeom>
          <a:ln>
            <a:solidFill>
              <a:srgbClr val="8001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25100" y="2605887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00180"/>
                </a:solidFill>
              </a:rPr>
              <a:t>(3)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366843" y="2706146"/>
            <a:ext cx="822960" cy="2806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4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498470"/>
              </p:ext>
            </p:extLst>
          </p:nvPr>
        </p:nvGraphicFramePr>
        <p:xfrm>
          <a:off x="1379812" y="3239599"/>
          <a:ext cx="2925763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" name="Graph" r:id="rId4" imgW="2926080" imgH="2926080" progId="Origin50.Graph">
                  <p:embed/>
                </p:oleObj>
              </mc:Choice>
              <mc:Fallback>
                <p:oleObj name="Graph" r:id="rId4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79812" y="3239599"/>
                        <a:ext cx="2925763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058280"/>
              </p:ext>
            </p:extLst>
          </p:nvPr>
        </p:nvGraphicFramePr>
        <p:xfrm>
          <a:off x="3879348" y="3232086"/>
          <a:ext cx="2925763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" name="Graph" r:id="rId6" imgW="2926080" imgH="2926080" progId="Origin50.Graph">
                  <p:embed/>
                </p:oleObj>
              </mc:Choice>
              <mc:Fallback>
                <p:oleObj name="Graph" r:id="rId6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79348" y="3232086"/>
                        <a:ext cx="2925763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501135"/>
              </p:ext>
            </p:extLst>
          </p:nvPr>
        </p:nvGraphicFramePr>
        <p:xfrm>
          <a:off x="3914584" y="654975"/>
          <a:ext cx="2925763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" name="Graph" r:id="rId8" imgW="2926080" imgH="2926080" progId="Origin50.Graph">
                  <p:embed/>
                </p:oleObj>
              </mc:Choice>
              <mc:Fallback>
                <p:oleObj name="Graph" r:id="rId8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14584" y="654975"/>
                        <a:ext cx="2925763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28038"/>
              </p:ext>
            </p:extLst>
          </p:nvPr>
        </p:nvGraphicFramePr>
        <p:xfrm>
          <a:off x="1431749" y="654975"/>
          <a:ext cx="2925763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" name="Graph" r:id="rId10" imgW="2926080" imgH="2926080" progId="Origin50.Graph">
                  <p:embed/>
                </p:oleObj>
              </mc:Choice>
              <mc:Fallback>
                <p:oleObj name="Graph" r:id="rId10" imgW="292608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31749" y="654975"/>
                        <a:ext cx="2925763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Fig. 3 Co-dep vs spiking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5536" y="1325405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80"/>
                </a:solidFill>
              </a:rPr>
              <a:t>30 %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647165" y="1508427"/>
            <a:ext cx="1892" cy="120014"/>
          </a:xfrm>
          <a:prstGeom prst="line">
            <a:avLst/>
          </a:prstGeom>
          <a:ln>
            <a:solidFill>
              <a:srgbClr val="0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4088" y="1250231"/>
            <a:ext cx="407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00080"/>
                </a:solidFill>
              </a:rPr>
              <a:t>25%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400555" y="1441216"/>
            <a:ext cx="1334" cy="77629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85754" y="975681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0%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206627" y="1166199"/>
            <a:ext cx="1334" cy="776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16125" y="2808284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18181"/>
                </a:solidFill>
              </a:rPr>
              <a:t>Co-deposited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7262" y="2721163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800080"/>
                </a:solidFill>
              </a:rPr>
              <a:t>Spike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093218" y="2409070"/>
            <a:ext cx="0" cy="36576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233774" y="2696432"/>
            <a:ext cx="1892" cy="182880"/>
          </a:xfrm>
          <a:prstGeom prst="line">
            <a:avLst/>
          </a:prstGeom>
          <a:ln>
            <a:solidFill>
              <a:srgbClr val="0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13959" y="2817370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55251" y="2766357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</a:t>
            </a:r>
            <a:endParaRPr lang="en-US" sz="10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2017493" y="5499007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58785" y="5447994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</a:t>
            </a:r>
            <a:endParaRPr lang="en-US" sz="1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2017493" y="2817370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58785" y="2766357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725067" y="1090432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33CC33"/>
                </a:solidFill>
              </a:rPr>
              <a:t>8 %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2844789" y="1273454"/>
            <a:ext cx="1892" cy="120014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62855" y="955452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</a:rPr>
              <a:t>10 %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759933" y="1153015"/>
            <a:ext cx="0" cy="17239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301345" y="1423872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0%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579529" y="1551433"/>
            <a:ext cx="635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935827" y="1952757"/>
                <a:ext cx="6303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Fe</a:t>
                </a:r>
                <a:r>
                  <a:rPr lang="en-US" sz="1000" i="1" dirty="0" smtClean="0"/>
                  <a:t> </a:t>
                </a:r>
                <a:r>
                  <a:rPr lang="en-US" sz="1000" dirty="0"/>
                  <a:t>(%) </a:t>
                </a:r>
                <a14:m>
                  <m:oMath xmlns:m="http://schemas.openxmlformats.org/officeDocument/2006/math">
                    <m:r>
                      <a:rPr lang="en-US" sz="1000" b="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1000" i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827" y="1952757"/>
                <a:ext cx="630301" cy="246221"/>
              </a:xfrm>
              <a:prstGeom prst="rect">
                <a:avLst/>
              </a:prstGeom>
              <a:blipFill rotWithShape="1">
                <a:blip r:embed="rId12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2489184" y="2579602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33CC33"/>
                </a:solidFill>
              </a:rPr>
              <a:t>Co-deposited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41753" y="2747568"/>
            <a:ext cx="4619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6600"/>
                </a:solidFill>
              </a:rPr>
              <a:t>Spike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2393290" y="2696999"/>
            <a:ext cx="0" cy="9144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08725" y="2434910"/>
            <a:ext cx="0" cy="209618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513959" y="5499007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453648" y="5447994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</a:t>
            </a:r>
            <a:endParaRPr lang="en-US" sz="1000" b="1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372746" y="5312489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Open = co-deposited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13810" y="5453376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Closed = spiked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22393" y="1952757"/>
                <a:ext cx="6270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Fe</a:t>
                </a:r>
                <a:r>
                  <a:rPr lang="en-US" sz="1000" i="1" dirty="0" smtClean="0"/>
                  <a:t> </a:t>
                </a:r>
                <a:r>
                  <a:rPr lang="en-US" sz="1000" dirty="0"/>
                  <a:t>(%) </a:t>
                </a:r>
                <a14:m>
                  <m:oMath xmlns:m="http://schemas.openxmlformats.org/officeDocument/2006/math">
                    <m:r>
                      <a:rPr lang="en-US" sz="1000" b="0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1000" i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93" y="1952757"/>
                <a:ext cx="627095" cy="246221"/>
              </a:xfrm>
              <a:prstGeom prst="rect">
                <a:avLst/>
              </a:prstGeom>
              <a:blipFill rotWithShape="1">
                <a:blip r:embed="rId12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888785" y="5312489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Open = co-deposited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29849" y="5453376"/>
            <a:ext cx="987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Closed = spiked</a:t>
            </a:r>
          </a:p>
        </p:txBody>
      </p:sp>
    </p:spTree>
    <p:extLst>
      <p:ext uri="{BB962C8B-B14F-4D97-AF65-F5344CB8AC3E}">
        <p14:creationId xmlns:p14="http://schemas.microsoft.com/office/powerpoint/2010/main" val="136024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6499" y="2575917"/>
            <a:ext cx="7101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Supplementary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7886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63522"/>
              </p:ext>
            </p:extLst>
          </p:nvPr>
        </p:nvGraphicFramePr>
        <p:xfrm>
          <a:off x="2753678" y="4801067"/>
          <a:ext cx="1680770" cy="171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1" name="Graph" r:id="rId4" imgW="2926080" imgH="2992320" progId="Origin50.Graph">
                  <p:embed/>
                </p:oleObj>
              </mc:Choice>
              <mc:Fallback>
                <p:oleObj name="Graph" r:id="rId4" imgW="292608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53678" y="4801067"/>
                        <a:ext cx="1680770" cy="171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925781"/>
              </p:ext>
            </p:extLst>
          </p:nvPr>
        </p:nvGraphicFramePr>
        <p:xfrm>
          <a:off x="4255720" y="4808493"/>
          <a:ext cx="1680770" cy="1719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2" name="Graph" r:id="rId6" imgW="2926080" imgH="2992320" progId="Origin50.Graph">
                  <p:embed/>
                </p:oleObj>
              </mc:Choice>
              <mc:Fallback>
                <p:oleObj name="Graph" r:id="rId6" imgW="292608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5720" y="4808493"/>
                        <a:ext cx="1680770" cy="1719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408064"/>
              </p:ext>
            </p:extLst>
          </p:nvPr>
        </p:nvGraphicFramePr>
        <p:xfrm>
          <a:off x="2467764" y="2273905"/>
          <a:ext cx="39131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" name="Graph" r:id="rId8" imgW="3913920" imgH="1463040" progId="Origin50.Graph">
                  <p:embed/>
                </p:oleObj>
              </mc:Choice>
              <mc:Fallback>
                <p:oleObj name="Graph" r:id="rId8" imgW="3913920" imgH="14630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67764" y="2273905"/>
                        <a:ext cx="391318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689656"/>
              </p:ext>
            </p:extLst>
          </p:nvPr>
        </p:nvGraphicFramePr>
        <p:xfrm>
          <a:off x="2467764" y="257566"/>
          <a:ext cx="3876675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4" name="Graph" r:id="rId10" imgW="3876480" imgH="2194560" progId="Origin50.Graph">
                  <p:embed/>
                </p:oleObj>
              </mc:Choice>
              <mc:Fallback>
                <p:oleObj name="Graph" r:id="rId10" imgW="3876480" imgH="21945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67764" y="257566"/>
                        <a:ext cx="3876675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S1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26551" y="1214822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4545"/>
                </a:solidFill>
              </a:rPr>
              <a:t>CV 5-104</a:t>
            </a:r>
            <a:endParaRPr lang="en-US" sz="1000" b="1" i="1" dirty="0">
              <a:solidFill>
                <a:srgbClr val="FF4545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38716" y="489973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CV 4</a:t>
            </a:r>
            <a:endParaRPr lang="en-US" sz="1000" b="1" i="1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379233" y="619815"/>
            <a:ext cx="275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77515" y="446931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NiO</a:t>
            </a:r>
            <a:r>
              <a:rPr lang="en-US" sz="1000" b="1" i="1" baseline="-25000" dirty="0" err="1"/>
              <a:t>x</a:t>
            </a:r>
            <a:r>
              <a:rPr lang="en-US" sz="1000" b="1" dirty="0" err="1"/>
              <a:t>H</a:t>
            </a:r>
            <a:r>
              <a:rPr lang="en-US" sz="1000" b="1" i="1" baseline="-25000" dirty="0" err="1"/>
              <a:t>y</a:t>
            </a:r>
            <a:endParaRPr lang="en-US" sz="10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513440" y="2593103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e</a:t>
            </a:r>
            <a:r>
              <a:rPr lang="en-US" sz="1200" b="1" baseline="30000" dirty="0"/>
              <a:t>-</a:t>
            </a:r>
            <a:r>
              <a:rPr lang="en-US" sz="1200" b="1" dirty="0"/>
              <a:t> per Ni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50233"/>
              </p:ext>
            </p:extLst>
          </p:nvPr>
        </p:nvGraphicFramePr>
        <p:xfrm>
          <a:off x="2467764" y="3425228"/>
          <a:ext cx="3913187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5" name="Graph" r:id="rId12" imgW="3913920" imgH="1463040" progId="Origin50.Graph">
                  <p:embed/>
                </p:oleObj>
              </mc:Choice>
              <mc:Fallback>
                <p:oleObj name="Graph" r:id="rId12" imgW="3913920" imgH="14630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67764" y="3425228"/>
                        <a:ext cx="3913187" cy="146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690572" y="3737818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/>
              <a:t>E</a:t>
            </a:r>
            <a:r>
              <a:rPr lang="en-US" sz="1200" b="1" baseline="-25000" dirty="0" err="1"/>
              <a:t>pa</a:t>
            </a:r>
            <a:endParaRPr lang="en-US" sz="1200" b="1" dirty="0"/>
          </a:p>
        </p:txBody>
      </p:sp>
      <p:sp>
        <p:nvSpPr>
          <p:cNvPr id="24" name="Rectangle 23"/>
          <p:cNvSpPr/>
          <p:nvPr/>
        </p:nvSpPr>
        <p:spPr>
          <a:xfrm>
            <a:off x="3225919" y="1820596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167211" y="1769583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sp>
        <p:nvSpPr>
          <p:cNvPr id="28" name="Rectangle 27"/>
          <p:cNvSpPr/>
          <p:nvPr/>
        </p:nvSpPr>
        <p:spPr>
          <a:xfrm>
            <a:off x="3225919" y="3263507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67211" y="3212494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</a:t>
            </a:r>
            <a:endParaRPr lang="en-US" sz="1000" b="1" i="1" dirty="0"/>
          </a:p>
        </p:txBody>
      </p:sp>
      <p:sp>
        <p:nvSpPr>
          <p:cNvPr id="30" name="Rectangle 29"/>
          <p:cNvSpPr/>
          <p:nvPr/>
        </p:nvSpPr>
        <p:spPr>
          <a:xfrm>
            <a:off x="3225919" y="4319522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167211" y="4268509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</a:t>
            </a:r>
            <a:endParaRPr lang="en-US" sz="1000" b="1" i="1" dirty="0"/>
          </a:p>
        </p:txBody>
      </p:sp>
      <p:sp>
        <p:nvSpPr>
          <p:cNvPr id="32" name="Rectangle 31"/>
          <p:cNvSpPr/>
          <p:nvPr/>
        </p:nvSpPr>
        <p:spPr>
          <a:xfrm>
            <a:off x="3225919" y="5968128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65608" y="5917115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</a:t>
            </a:r>
            <a:endParaRPr lang="en-US" sz="1000" b="1" i="1" dirty="0"/>
          </a:p>
        </p:txBody>
      </p:sp>
      <p:sp>
        <p:nvSpPr>
          <p:cNvPr id="37" name="Rectangle 36"/>
          <p:cNvSpPr/>
          <p:nvPr/>
        </p:nvSpPr>
        <p:spPr>
          <a:xfrm>
            <a:off x="4689650" y="5968128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30942" y="5917115"/>
            <a:ext cx="247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  <a:endParaRPr lang="en-US" sz="10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165608" y="4875452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Ni 2p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8966" y="4875452"/>
            <a:ext cx="527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Fe 2p</a:t>
            </a:r>
          </a:p>
        </p:txBody>
      </p:sp>
    </p:spTree>
    <p:extLst>
      <p:ext uri="{BB962C8B-B14F-4D97-AF65-F5344CB8AC3E}">
        <p14:creationId xmlns:p14="http://schemas.microsoft.com/office/powerpoint/2010/main" val="357260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283044" y="1450660"/>
            <a:ext cx="256557" cy="4387788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45799"/>
              </p:ext>
            </p:extLst>
          </p:nvPr>
        </p:nvGraphicFramePr>
        <p:xfrm>
          <a:off x="4508512" y="3410082"/>
          <a:ext cx="391318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" name="Graph" r:id="rId4" imgW="3913920" imgH="2926080" progId="Origin50.Graph">
                  <p:embed/>
                </p:oleObj>
              </mc:Choice>
              <mc:Fallback>
                <p:oleObj name="Graph" r:id="rId4" imgW="39139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12" y="3410082"/>
                        <a:ext cx="391318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42466"/>
              </p:ext>
            </p:extLst>
          </p:nvPr>
        </p:nvGraphicFramePr>
        <p:xfrm>
          <a:off x="4502227" y="1110320"/>
          <a:ext cx="391318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" name="Graph" r:id="rId6" imgW="3913920" imgH="2926080" progId="Origin50.Graph">
                  <p:embed/>
                </p:oleObj>
              </mc:Choice>
              <mc:Fallback>
                <p:oleObj name="Graph" r:id="rId6" imgW="39139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2227" y="1110320"/>
                        <a:ext cx="391318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68351"/>
              </p:ext>
            </p:extLst>
          </p:nvPr>
        </p:nvGraphicFramePr>
        <p:xfrm>
          <a:off x="1204071" y="877063"/>
          <a:ext cx="391318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" name="Graph" r:id="rId8" imgW="3913920" imgH="2926080" progId="Origin50.Graph">
                  <p:embed/>
                </p:oleObj>
              </mc:Choice>
              <mc:Fallback>
                <p:oleObj name="Graph" r:id="rId8" imgW="39139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04071" y="877063"/>
                        <a:ext cx="391318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992645" y="3751282"/>
            <a:ext cx="219650" cy="209184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24413"/>
              </p:ext>
            </p:extLst>
          </p:nvPr>
        </p:nvGraphicFramePr>
        <p:xfrm>
          <a:off x="1225571" y="3407197"/>
          <a:ext cx="3913187" cy="292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6" name="Graph" r:id="rId10" imgW="3913920" imgH="2926080" progId="Origin50.Graph">
                  <p:embed/>
                </p:oleObj>
              </mc:Choice>
              <mc:Fallback>
                <p:oleObj name="Graph" r:id="rId10" imgW="3913920" imgH="292608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25571" y="3407197"/>
                        <a:ext cx="3913187" cy="292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1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S2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22978" y="1497878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Anodic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7158" y="3778298"/>
            <a:ext cx="745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Cathodic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9757" y="3751281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0 %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6129" y="4798932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 err="1"/>
              <a:t>mM</a:t>
            </a:r>
            <a:r>
              <a:rPr lang="en-US" sz="1000" dirty="0"/>
              <a:t> Fe(NO</a:t>
            </a:r>
            <a:r>
              <a:rPr lang="en-US" sz="1000" baseline="-25000" dirty="0"/>
              <a:t>3</a:t>
            </a:r>
            <a:r>
              <a:rPr lang="en-US" sz="1000" dirty="0"/>
              <a:t>)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231332" y="5034016"/>
            <a:ext cx="83677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9765" y="1437906"/>
            <a:ext cx="927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Ni</a:t>
            </a:r>
            <a:r>
              <a:rPr lang="en-US" sz="1200" b="1" baseline="-25000" dirty="0"/>
              <a:t>1-</a:t>
            </a:r>
            <a:r>
              <a:rPr lang="en-US" sz="1200" b="1" i="1" baseline="-25000" dirty="0"/>
              <a:t>z</a:t>
            </a:r>
            <a:r>
              <a:rPr lang="en-US" sz="1200" b="1" dirty="0"/>
              <a:t>Fe</a:t>
            </a:r>
            <a:r>
              <a:rPr lang="en-US" sz="1200" b="1" i="1" baseline="-25000" dirty="0"/>
              <a:t>z</a:t>
            </a:r>
            <a:r>
              <a:rPr lang="en-US" sz="1200" b="1" dirty="0"/>
              <a:t>O</a:t>
            </a:r>
            <a:r>
              <a:rPr lang="en-US" sz="1200" b="1" i="1" baseline="-25000" dirty="0"/>
              <a:t>x</a:t>
            </a:r>
            <a:r>
              <a:rPr lang="en-US" sz="1200" b="1" dirty="0"/>
              <a:t>H</a:t>
            </a:r>
            <a:r>
              <a:rPr lang="en-US" sz="1200" b="1" i="1" baseline="-25000" dirty="0"/>
              <a:t>y</a:t>
            </a:r>
            <a:endParaRPr lang="en-US" sz="12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4353326" y="5643240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97022" y="5592227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</a:t>
            </a:r>
            <a:endParaRPr lang="en-US" sz="1000" b="1" i="1" dirty="0"/>
          </a:p>
        </p:txBody>
      </p:sp>
      <p:sp>
        <p:nvSpPr>
          <p:cNvPr id="25" name="Rectangle 24"/>
          <p:cNvSpPr/>
          <p:nvPr/>
        </p:nvSpPr>
        <p:spPr>
          <a:xfrm>
            <a:off x="7651980" y="5593925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91669" y="5542912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</a:t>
            </a:r>
            <a:endParaRPr lang="en-US" sz="1000" b="1" i="1" dirty="0"/>
          </a:p>
        </p:txBody>
      </p:sp>
      <p:sp>
        <p:nvSpPr>
          <p:cNvPr id="31" name="Rectangle 30"/>
          <p:cNvSpPr/>
          <p:nvPr/>
        </p:nvSpPr>
        <p:spPr>
          <a:xfrm>
            <a:off x="7651980" y="3330813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93272" y="327980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</a:t>
            </a:r>
            <a:endParaRPr lang="en-US" sz="10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49944" y="3218871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 err="1"/>
              <a:t>mM</a:t>
            </a:r>
            <a:r>
              <a:rPr lang="en-US" sz="1000" dirty="0"/>
              <a:t> Fe(NO</a:t>
            </a:r>
            <a:r>
              <a:rPr lang="en-US" sz="1000" baseline="-25000" dirty="0"/>
              <a:t>3</a:t>
            </a:r>
            <a:r>
              <a:rPr lang="en-US" sz="1000" dirty="0"/>
              <a:t>)</a:t>
            </a:r>
            <a:r>
              <a:rPr lang="en-US" sz="1000" baseline="-25000" dirty="0"/>
              <a:t>3</a:t>
            </a:r>
            <a:endParaRPr lang="en-US" sz="1000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5555147" y="3453955"/>
            <a:ext cx="83677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207301" y="1450660"/>
            <a:ext cx="409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0 %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52414" y="1176366"/>
            <a:ext cx="927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Ni</a:t>
            </a:r>
            <a:r>
              <a:rPr lang="en-US" sz="1200" b="1" baseline="-25000" dirty="0"/>
              <a:t>1-</a:t>
            </a:r>
            <a:r>
              <a:rPr lang="en-US" sz="1200" b="1" i="1" baseline="-25000" dirty="0"/>
              <a:t>z</a:t>
            </a:r>
            <a:r>
              <a:rPr lang="en-US" sz="1200" b="1" dirty="0"/>
              <a:t>Fe</a:t>
            </a:r>
            <a:r>
              <a:rPr lang="en-US" sz="1200" b="1" i="1" baseline="-25000" dirty="0"/>
              <a:t>z</a:t>
            </a:r>
            <a:r>
              <a:rPr lang="en-US" sz="1200" b="1" dirty="0"/>
              <a:t>O</a:t>
            </a:r>
            <a:r>
              <a:rPr lang="en-US" sz="1200" b="1" i="1" baseline="-25000" dirty="0"/>
              <a:t>x</a:t>
            </a:r>
            <a:r>
              <a:rPr lang="en-US" sz="1200" b="1" dirty="0"/>
              <a:t>H</a:t>
            </a:r>
            <a:r>
              <a:rPr lang="en-US" sz="1200" b="1" i="1" baseline="-25000" dirty="0"/>
              <a:t>y</a:t>
            </a:r>
            <a:endParaRPr lang="en-US" sz="1200" b="1" i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4068264" y="4628684"/>
            <a:ext cx="3674" cy="579244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49820" y="5137238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2</a:t>
            </a:r>
            <a:r>
              <a:rPr lang="en-US" sz="1000" baseline="30000" dirty="0"/>
              <a:t>nd</a:t>
            </a:r>
            <a:r>
              <a:rPr lang="en-US" sz="1000" dirty="0"/>
              <a:t> peak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35105" y="411835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Anodic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79369" y="5260348"/>
            <a:ext cx="745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Cathodic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15041" y="170099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CV =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00288" y="169208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85492" y="175228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854916" y="184227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14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28932" y="195393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34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88476" y="210706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104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2834909" y="1870148"/>
            <a:ext cx="65" cy="573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2906022" y="1944899"/>
            <a:ext cx="65" cy="57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77466" y="2038031"/>
            <a:ext cx="65" cy="57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42535" y="2134513"/>
            <a:ext cx="65" cy="57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3116355" y="2289585"/>
            <a:ext cx="65" cy="573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353326" y="3330813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294618" y="327980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2847298" y="3143867"/>
            <a:ext cx="1642" cy="199632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696294" y="3310173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 2</a:t>
            </a:r>
            <a:r>
              <a:rPr lang="en-US" sz="1000" baseline="30000" dirty="0"/>
              <a:t>nd</a:t>
            </a:r>
            <a:r>
              <a:rPr lang="en-US" sz="1000" dirty="0"/>
              <a:t> peak</a:t>
            </a:r>
          </a:p>
        </p:txBody>
      </p:sp>
    </p:spTree>
    <p:extLst>
      <p:ext uri="{BB962C8B-B14F-4D97-AF65-F5344CB8AC3E}">
        <p14:creationId xmlns:p14="http://schemas.microsoft.com/office/powerpoint/2010/main" val="400317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S3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69332"/>
            <a:ext cx="32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Get Ni-only conductivity here….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475096"/>
              </p:ext>
            </p:extLst>
          </p:nvPr>
        </p:nvGraphicFramePr>
        <p:xfrm>
          <a:off x="2617788" y="1931988"/>
          <a:ext cx="3906837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Graph" r:id="rId4" imgW="3906720" imgH="2992320" progId="Origin50.Graph">
                  <p:embed/>
                </p:oleObj>
              </mc:Choice>
              <mc:Fallback>
                <p:oleObj name="Graph" r:id="rId4" imgW="390672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7788" y="1931988"/>
                        <a:ext cx="3906837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89373" y="3089226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D0000"/>
                </a:solidFill>
              </a:rPr>
              <a:t>(2)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19631" y="3226942"/>
            <a:ext cx="242889" cy="0"/>
          </a:xfrm>
          <a:prstGeom prst="line">
            <a:avLst/>
          </a:prstGeom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14056" y="2529679"/>
            <a:ext cx="932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141" y="2403944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(1)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9373" y="3259793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DD0000"/>
                </a:solidFill>
              </a:rPr>
              <a:t>(3)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719631" y="3397509"/>
            <a:ext cx="242889" cy="0"/>
          </a:xfrm>
          <a:prstGeom prst="line">
            <a:avLst/>
          </a:prstGeom>
          <a:ln>
            <a:solidFill>
              <a:srgbClr val="D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8738" y="2310837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NiO</a:t>
            </a:r>
            <a:r>
              <a:rPr lang="en-US" sz="1000" b="1" i="1" baseline="-25000" dirty="0" err="1"/>
              <a:t>x</a:t>
            </a:r>
            <a:r>
              <a:rPr lang="en-US" sz="1000" b="1" dirty="0" err="1"/>
              <a:t>H</a:t>
            </a:r>
            <a:r>
              <a:rPr lang="en-US" sz="1000" b="1" i="1" baseline="-25000" dirty="0" err="1"/>
              <a:t>y</a:t>
            </a:r>
            <a:endParaRPr lang="en-US" sz="1000" b="1" i="1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3366843" y="2706146"/>
            <a:ext cx="822960" cy="2806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53238" y="3226942"/>
            <a:ext cx="182880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8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99618"/>
              </p:ext>
            </p:extLst>
          </p:nvPr>
        </p:nvGraphicFramePr>
        <p:xfrm>
          <a:off x="1149792" y="1718514"/>
          <a:ext cx="3292475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" name="Graph" r:id="rId4" imgW="3291840" imgH="2992320" progId="Origin50.Graph">
                  <p:embed/>
                </p:oleObj>
              </mc:Choice>
              <mc:Fallback>
                <p:oleObj name="Graph" r:id="rId4" imgW="329184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9792" y="1718514"/>
                        <a:ext cx="3292475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293078"/>
              </p:ext>
            </p:extLst>
          </p:nvPr>
        </p:nvGraphicFramePr>
        <p:xfrm>
          <a:off x="4071325" y="1726134"/>
          <a:ext cx="3292475" cy="299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" name="Graph" r:id="rId6" imgW="3291840" imgH="2992320" progId="Origin50.Graph">
                  <p:embed/>
                </p:oleObj>
              </mc:Choice>
              <mc:Fallback>
                <p:oleObj name="Graph" r:id="rId6" imgW="3291840" imgH="29923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1325" y="1726134"/>
                        <a:ext cx="3292475" cy="299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S4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93935" y="3115472"/>
            <a:ext cx="155462" cy="54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368467" y="3442715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Fe-Free </a:t>
            </a:r>
          </a:p>
          <a:p>
            <a:pPr algn="ctr"/>
            <a:r>
              <a:rPr lang="en-US" sz="1000" dirty="0"/>
              <a:t>base</a:t>
            </a:r>
            <a:endParaRPr lang="en-US" sz="1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4790621" y="2289993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 err="1"/>
              <a:t>mM</a:t>
            </a:r>
            <a:r>
              <a:rPr lang="en-US" sz="1000" dirty="0"/>
              <a:t> Fe(NO</a:t>
            </a:r>
            <a:r>
              <a:rPr lang="en-US" sz="1000" baseline="-25000" dirty="0"/>
              <a:t>3</a:t>
            </a:r>
            <a:r>
              <a:rPr lang="en-US" sz="1000" dirty="0"/>
              <a:t>)</a:t>
            </a:r>
            <a:r>
              <a:rPr lang="en-US" sz="1000" baseline="-25000" dirty="0"/>
              <a:t>3</a:t>
            </a:r>
            <a:endParaRPr lang="en-US" sz="1000" i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318707" y="2238832"/>
            <a:ext cx="6442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01419" y="2117718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</a:rPr>
              <a:t>NiO</a:t>
            </a:r>
            <a:r>
              <a:rPr lang="en-US" sz="1000" b="1" i="1" baseline="-25000" dirty="0" err="1">
                <a:solidFill>
                  <a:srgbClr val="FF0000"/>
                </a:solidFill>
              </a:rPr>
              <a:t>x</a:t>
            </a:r>
            <a:r>
              <a:rPr lang="en-US" sz="1000" b="1" dirty="0" err="1">
                <a:solidFill>
                  <a:srgbClr val="FF0000"/>
                </a:solidFill>
              </a:rPr>
              <a:t>H</a:t>
            </a:r>
            <a:r>
              <a:rPr lang="en-US" sz="1000" b="1" i="1" baseline="-25000" dirty="0" err="1">
                <a:solidFill>
                  <a:srgbClr val="FF0000"/>
                </a:solidFill>
              </a:rPr>
              <a:t>y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87057" y="2595372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NiO</a:t>
            </a:r>
            <a:r>
              <a:rPr lang="en-US" sz="1000" b="1" i="1" baseline="-25000" dirty="0" err="1"/>
              <a:t>x</a:t>
            </a:r>
            <a:r>
              <a:rPr lang="en-US" sz="1000" b="1" dirty="0" err="1"/>
              <a:t>H</a:t>
            </a:r>
            <a:r>
              <a:rPr lang="en-US" sz="1000" b="1" i="1" baseline="-25000" dirty="0" err="1"/>
              <a:t>y</a:t>
            </a:r>
            <a:endParaRPr lang="en-US" sz="1000" b="1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6035114" y="3493307"/>
            <a:ext cx="2984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800080"/>
                </a:solidFill>
              </a:rPr>
              <a:t>Pt</a:t>
            </a:r>
            <a:endParaRPr lang="en-US" sz="1000" i="1" dirty="0">
              <a:solidFill>
                <a:srgbClr val="80008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159921" y="3421831"/>
            <a:ext cx="0" cy="128663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31998" y="2310486"/>
            <a:ext cx="652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18181"/>
                </a:solidFill>
              </a:rPr>
              <a:t>Pt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6157670" y="2433597"/>
            <a:ext cx="122411" cy="0"/>
          </a:xfrm>
          <a:prstGeom prst="line">
            <a:avLst/>
          </a:prstGeom>
          <a:ln>
            <a:solidFill>
              <a:srgbClr val="01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29411" y="2719373"/>
            <a:ext cx="209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676668" y="2433597"/>
            <a:ext cx="3200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85575" y="2528185"/>
            <a:ext cx="0" cy="1323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645760" y="2369524"/>
            <a:ext cx="7586" cy="10972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243629" y="3602402"/>
            <a:ext cx="18706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2126" y="719776"/>
            <a:ext cx="383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Fe-spiked on Ni w/Au and Pt substrate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393543"/>
            <a:ext cx="243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ROLE of substrate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19994" y="3157630"/>
            <a:ext cx="155462" cy="54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66021" y="3222353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Fe-Free </a:t>
            </a:r>
          </a:p>
          <a:p>
            <a:pPr algn="ctr"/>
            <a:r>
              <a:rPr lang="en-US" sz="1000" dirty="0"/>
              <a:t>base</a:t>
            </a:r>
            <a:endParaRPr lang="en-US" sz="10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49566" y="2058546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 </a:t>
            </a:r>
            <a:r>
              <a:rPr lang="en-US" sz="1000" dirty="0" err="1"/>
              <a:t>mM</a:t>
            </a:r>
            <a:r>
              <a:rPr lang="en-US" sz="1000" dirty="0"/>
              <a:t> Fe(NO</a:t>
            </a:r>
            <a:r>
              <a:rPr lang="en-US" sz="1000" baseline="-25000" dirty="0"/>
              <a:t>3</a:t>
            </a:r>
            <a:r>
              <a:rPr lang="en-US" sz="1000" dirty="0"/>
              <a:t>)</a:t>
            </a:r>
            <a:r>
              <a:rPr lang="en-US" sz="1000" baseline="-25000" dirty="0"/>
              <a:t>3</a:t>
            </a:r>
            <a:endParaRPr lang="en-US" sz="1000" i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530477" y="2924801"/>
            <a:ext cx="6442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3189" y="2803687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rgbClr val="FF0000"/>
                </a:solidFill>
              </a:rPr>
              <a:t>NiO</a:t>
            </a:r>
            <a:r>
              <a:rPr lang="en-US" sz="1000" b="1" i="1" baseline="-25000" dirty="0" err="1">
                <a:solidFill>
                  <a:srgbClr val="FF0000"/>
                </a:solidFill>
              </a:rPr>
              <a:t>x</a:t>
            </a:r>
            <a:r>
              <a:rPr lang="en-US" sz="1000" b="1" dirty="0" err="1">
                <a:solidFill>
                  <a:srgbClr val="FF0000"/>
                </a:solidFill>
              </a:rPr>
              <a:t>H</a:t>
            </a:r>
            <a:r>
              <a:rPr lang="en-US" sz="1000" b="1" i="1" baseline="-25000" dirty="0" err="1">
                <a:solidFill>
                  <a:srgbClr val="FF0000"/>
                </a:solidFill>
              </a:rPr>
              <a:t>y</a:t>
            </a:r>
            <a:endParaRPr lang="en-US" sz="1000" b="1" i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41691" y="2406098"/>
            <a:ext cx="5469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NiO</a:t>
            </a:r>
            <a:r>
              <a:rPr lang="en-US" sz="1000" b="1" i="1" baseline="-25000" dirty="0" err="1"/>
              <a:t>x</a:t>
            </a:r>
            <a:r>
              <a:rPr lang="en-US" sz="1000" b="1" dirty="0" err="1"/>
              <a:t>H</a:t>
            </a:r>
            <a:r>
              <a:rPr lang="en-US" sz="1000" b="1" i="1" baseline="-25000" dirty="0" err="1"/>
              <a:t>y</a:t>
            </a:r>
            <a:endParaRPr lang="en-US" sz="1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61173" y="3535465"/>
            <a:ext cx="330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800080"/>
                </a:solidFill>
              </a:rPr>
              <a:t>Au</a:t>
            </a:r>
            <a:endParaRPr lang="en-US" sz="1000" i="1" dirty="0">
              <a:solidFill>
                <a:srgbClr val="80008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385980" y="3463989"/>
            <a:ext cx="0" cy="128663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18086" y="1997103"/>
            <a:ext cx="652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18181"/>
                </a:solidFill>
              </a:rPr>
              <a:t>Au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884045" y="2530099"/>
            <a:ext cx="2091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88636" y="2135783"/>
            <a:ext cx="27432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830687" y="2238831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760930" y="3015385"/>
            <a:ext cx="0" cy="26357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436944" y="3495097"/>
            <a:ext cx="187066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791841" y="4038364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33133" y="3987351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sp>
        <p:nvSpPr>
          <p:cNvPr id="40" name="Rectangle 39"/>
          <p:cNvSpPr/>
          <p:nvPr/>
        </p:nvSpPr>
        <p:spPr>
          <a:xfrm>
            <a:off x="4718524" y="4038364"/>
            <a:ext cx="144195" cy="144195"/>
          </a:xfrm>
          <a:prstGeom prst="rect">
            <a:avLst/>
          </a:prstGeom>
          <a:solidFill>
            <a:srgbClr val="7F7F7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59816" y="3987351"/>
            <a:ext cx="256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24022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S5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5359" y="-46167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1372" r="30614" b="18628"/>
          <a:stretch/>
        </p:blipFill>
        <p:spPr>
          <a:xfrm>
            <a:off x="3526980" y="2743201"/>
            <a:ext cx="1097280" cy="10972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3126" r="28039" b="16874"/>
          <a:stretch/>
        </p:blipFill>
        <p:spPr>
          <a:xfrm>
            <a:off x="4718050" y="1566701"/>
            <a:ext cx="1097280" cy="10972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921" r="28039" b="18078"/>
          <a:stretch/>
        </p:blipFill>
        <p:spPr>
          <a:xfrm>
            <a:off x="4718050" y="2743201"/>
            <a:ext cx="1097280" cy="1097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94" t="3126" r="23906" b="16874"/>
          <a:stretch/>
        </p:blipFill>
        <p:spPr>
          <a:xfrm>
            <a:off x="3526980" y="1566701"/>
            <a:ext cx="1097280" cy="109728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19974" y="2553490"/>
            <a:ext cx="237744" cy="7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73325" y="2559840"/>
            <a:ext cx="237744" cy="7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19974" y="3700984"/>
            <a:ext cx="237744" cy="7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73325" y="3707334"/>
            <a:ext cx="237744" cy="7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85688" y="1619389"/>
            <a:ext cx="144195" cy="14419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526980" y="1568376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</a:t>
            </a:r>
            <a:endParaRPr lang="en-US" sz="1000" b="1" i="1" dirty="0"/>
          </a:p>
        </p:txBody>
      </p:sp>
      <p:sp>
        <p:nvSpPr>
          <p:cNvPr id="36" name="Rectangle 35"/>
          <p:cNvSpPr/>
          <p:nvPr/>
        </p:nvSpPr>
        <p:spPr>
          <a:xfrm>
            <a:off x="4779191" y="1619389"/>
            <a:ext cx="144195" cy="14419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720483" y="1568376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B</a:t>
            </a:r>
            <a:endParaRPr lang="en-US" sz="1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3590183" y="2792711"/>
            <a:ext cx="144195" cy="14419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531475" y="2741698"/>
            <a:ext cx="2519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</a:t>
            </a:r>
            <a:endParaRPr lang="en-US" sz="1000" b="1" i="1" dirty="0"/>
          </a:p>
        </p:txBody>
      </p:sp>
      <p:sp>
        <p:nvSpPr>
          <p:cNvPr id="40" name="Rectangle 39"/>
          <p:cNvSpPr/>
          <p:nvPr/>
        </p:nvSpPr>
        <p:spPr>
          <a:xfrm>
            <a:off x="4783686" y="2792711"/>
            <a:ext cx="144195" cy="14419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724978" y="2741698"/>
            <a:ext cx="2648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93542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6237</TotalTime>
  <Words>411</Words>
  <Application>Microsoft Office PowerPoint</Application>
  <PresentationFormat>On-screen Show (4:3)</PresentationFormat>
  <Paragraphs>186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Shannon Boettcher</cp:lastModifiedBy>
  <cp:revision>220</cp:revision>
  <cp:lastPrinted>2017-06-08T02:57:01Z</cp:lastPrinted>
  <dcterms:created xsi:type="dcterms:W3CDTF">2017-03-06T20:03:40Z</dcterms:created>
  <dcterms:modified xsi:type="dcterms:W3CDTF">2019-09-17T15:32:03Z</dcterms:modified>
</cp:coreProperties>
</file>